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729" r:id="rId2"/>
    <p:sldId id="627" r:id="rId3"/>
    <p:sldId id="628" r:id="rId4"/>
    <p:sldId id="742" r:id="rId5"/>
    <p:sldId id="478" r:id="rId6"/>
    <p:sldId id="831" r:id="rId7"/>
    <p:sldId id="832" r:id="rId8"/>
    <p:sldId id="833" r:id="rId9"/>
    <p:sldId id="864" r:id="rId10"/>
    <p:sldId id="835" r:id="rId11"/>
    <p:sldId id="836" r:id="rId12"/>
    <p:sldId id="837" r:id="rId13"/>
    <p:sldId id="838" r:id="rId14"/>
    <p:sldId id="839" r:id="rId15"/>
    <p:sldId id="865" r:id="rId16"/>
    <p:sldId id="841" r:id="rId17"/>
    <p:sldId id="842" r:id="rId18"/>
    <p:sldId id="843" r:id="rId19"/>
    <p:sldId id="844" r:id="rId20"/>
    <p:sldId id="845" r:id="rId21"/>
    <p:sldId id="866" r:id="rId22"/>
    <p:sldId id="847" r:id="rId23"/>
    <p:sldId id="848" r:id="rId24"/>
    <p:sldId id="849" r:id="rId25"/>
    <p:sldId id="850" r:id="rId26"/>
    <p:sldId id="867" r:id="rId27"/>
    <p:sldId id="852" r:id="rId28"/>
    <p:sldId id="853" r:id="rId29"/>
    <p:sldId id="861" r:id="rId30"/>
    <p:sldId id="855" r:id="rId31"/>
    <p:sldId id="868" r:id="rId32"/>
    <p:sldId id="857" r:id="rId33"/>
    <p:sldId id="858" r:id="rId34"/>
    <p:sldId id="862" r:id="rId35"/>
    <p:sldId id="859" r:id="rId36"/>
    <p:sldId id="860" r:id="rId37"/>
    <p:sldId id="863" r:id="rId38"/>
    <p:sldId id="588" r:id="rId39"/>
    <p:sldId id="589" r:id="rId40"/>
    <p:sldId id="590" r:id="rId41"/>
    <p:sldId id="591" r:id="rId42"/>
    <p:sldId id="593" r:id="rId43"/>
  </p:sldIdLst>
  <p:sldSz cx="9144000" cy="5715000" type="screen16x10"/>
  <p:notesSz cx="6797675" cy="9926638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150A0"/>
    <a:srgbClr val="F4BB11"/>
    <a:srgbClr val="FBC8C4"/>
    <a:srgbClr val="B78C0D"/>
    <a:srgbClr val="3885A1"/>
    <a:srgbClr val="C45B1E"/>
    <a:srgbClr val="E3DCED"/>
    <a:srgbClr val="FFD7C1"/>
    <a:srgbClr val="D1EFF4"/>
    <a:srgbClr val="DDE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8" autoAdjust="0"/>
    <p:restoredTop sz="9090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68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32DC7-834F-6148-86AF-F72164F7FFC1}" type="datetimeFigureOut">
              <a:rPr lang="es-ES" smtClean="0"/>
              <a:t>07/10/2024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6FD5-E31A-6D44-BE80-5A94AC694F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518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7/10/2024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667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716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487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958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8322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795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4412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28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2816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025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643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4830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1568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4630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5295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4576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0716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6872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558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6399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3828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603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087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0142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2644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657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585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362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099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375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469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401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8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ema - 1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82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83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CDF2124-A9BB-EAC8-3C34-03813A68FE59}"/>
              </a:ext>
            </a:extLst>
          </p:cNvPr>
          <p:cNvSpPr/>
          <p:nvPr userDrawn="1"/>
        </p:nvSpPr>
        <p:spPr>
          <a:xfrm>
            <a:off x="7230071" y="5371562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80EAF1B9-B807-3757-7E47-CD9E1E713EDE}"/>
              </a:ext>
            </a:extLst>
          </p:cNvPr>
          <p:cNvSpPr txBox="1"/>
          <p:nvPr userDrawn="1"/>
        </p:nvSpPr>
        <p:spPr>
          <a:xfrm>
            <a:off x="876300" y="5343295"/>
            <a:ext cx="1712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PROYECTOS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E1A8A6-60E6-D937-B4D0-D167322976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7"/>
            <a:ext cx="369984" cy="2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575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2993" userDrawn="1">
          <p15:clr>
            <a:srgbClr val="F26B43"/>
          </p15:clr>
        </p15:guide>
        <p15:guide id="6" pos="5465" userDrawn="1">
          <p15:clr>
            <a:srgbClr val="F26B43"/>
          </p15:clr>
        </p15:guide>
        <p15:guide id="7" orient="horz" pos="3297" userDrawn="1">
          <p15:clr>
            <a:srgbClr val="F26B43"/>
          </p15:clr>
        </p15:guide>
        <p15:guide id="8" orient="horz" pos="326" userDrawn="1">
          <p15:clr>
            <a:srgbClr val="F26B43"/>
          </p15:clr>
        </p15:guide>
        <p15:guide id="9" pos="2562" userDrawn="1">
          <p15:clr>
            <a:srgbClr val="F26B43"/>
          </p15:clr>
        </p15:guide>
        <p15:guide id="10" pos="23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em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277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1" b="13575"/>
          <a:stretch/>
        </p:blipFill>
        <p:spPr>
          <a:xfrm>
            <a:off x="4906532" y="1363020"/>
            <a:ext cx="3119475" cy="387882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PROYECTOS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671560" y="719809"/>
            <a:ext cx="330754" cy="21058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602367" y="3922903"/>
            <a:ext cx="317533" cy="196092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942267" y="2261866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4184978" y="1944047"/>
            <a:ext cx="272736" cy="17364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2770D5"/>
                </a:solidFill>
                <a:latin typeface="Calibri" charset="0"/>
                <a:ea typeface="Calibri" charset="0"/>
                <a:cs typeface="Calibri" charset="0"/>
              </a:rPr>
              <a:t>TEMA 13</a:t>
            </a: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836937" y="3692222"/>
            <a:ext cx="76092" cy="76092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114327" y="3987789"/>
            <a:ext cx="286860" cy="182638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616899" y="1065406"/>
            <a:ext cx="248554" cy="17452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296306" y="2298119"/>
            <a:ext cx="114521" cy="11452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310896" y="1309940"/>
            <a:ext cx="76092" cy="76092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378423" y="2749601"/>
            <a:ext cx="563842" cy="563842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>
            <a:off x="7791007" y="1314368"/>
            <a:ext cx="646640" cy="6466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4572000" y="1258457"/>
            <a:ext cx="643876" cy="643876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6304593" y="567170"/>
            <a:ext cx="691289" cy="691289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7836939" y="2769176"/>
            <a:ext cx="593087" cy="5930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502072" y="3229049"/>
            <a:ext cx="2922064" cy="1972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Gestionar involucramiento de interesados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Reuniones y eventos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Recopilación y análisis de los datos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Control Integrado de Cambios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Análisis de Impacto de los Cambios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r>
              <a:rPr lang="es-PE" sz="1200" dirty="0">
                <a:latin typeface="Graphik Medium" panose="020B0503030202060203" pitchFamily="34" charset="77"/>
                <a:sym typeface="Calibri"/>
              </a:rPr>
              <a:t>Gestionar las solicitudes de cambio en los proyectos</a:t>
            </a:r>
          </a:p>
          <a:p>
            <a:pPr marL="171450" indent="-171450">
              <a:lnSpc>
                <a:spcPct val="120000"/>
              </a:lnSpc>
              <a:buClr>
                <a:srgbClr val="2670D5"/>
              </a:buClr>
              <a:buSzPts val="1280"/>
              <a:buFont typeface="Arial" panose="020B0604020202020204" pitchFamily="34" charset="0"/>
              <a:buChar char="•"/>
            </a:pPr>
            <a:endParaRPr lang="es-PE" sz="1200" dirty="0">
              <a:latin typeface="Graphik Medium" panose="020B0503030202060203" pitchFamily="34" charset="77"/>
              <a:sym typeface="Calibri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25" y="1896111"/>
            <a:ext cx="166865" cy="17045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A8AB18B-0720-3FD8-A8DD-4DC790C17997}"/>
              </a:ext>
            </a:extLst>
          </p:cNvPr>
          <p:cNvSpPr/>
          <p:nvPr/>
        </p:nvSpPr>
        <p:spPr>
          <a:xfrm>
            <a:off x="503240" y="2177570"/>
            <a:ext cx="27457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000" dirty="0">
                <a:latin typeface="Graphik Medium" panose="020B0503030202060203" pitchFamily="34" charset="77"/>
                <a:sym typeface="Calibri"/>
              </a:rPr>
              <a:t>EJECUCIÓN Y </a:t>
            </a:r>
            <a:r>
              <a:rPr lang="es-PE" sz="2000" b="1" dirty="0">
                <a:latin typeface="Graphik Bold" panose="020B0503030202060203" pitchFamily="34" charset="77"/>
                <a:sym typeface="Calibri"/>
              </a:rPr>
              <a:t>CONTROL DEL PROYECTO</a:t>
            </a:r>
          </a:p>
        </p:txBody>
      </p:sp>
    </p:spTree>
    <p:extLst>
      <p:ext uri="{BB962C8B-B14F-4D97-AF65-F5344CB8AC3E}">
        <p14:creationId xmlns:p14="http://schemas.microsoft.com/office/powerpoint/2010/main" val="9629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2" y="919298"/>
            <a:ext cx="7751635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</a:t>
            </a:r>
            <a:endParaRPr lang="es-MX" sz="16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MX" sz="1400" dirty="0"/>
              <a:t>Las reuniones y eventos son </a:t>
            </a:r>
            <a:r>
              <a:rPr lang="es-MX" sz="1400" b="1" dirty="0">
                <a:solidFill>
                  <a:schemeClr val="accent5"/>
                </a:solidFill>
              </a:rPr>
              <a:t>herramientas de comunicación esenciales para coordinar actividades, alinear al equipo</a:t>
            </a:r>
            <a:r>
              <a:rPr lang="es-MX" sz="1400" dirty="0"/>
              <a:t>, y asegurar que los objetivos del proyecto se mantengan en el camino correcto.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MX" sz="14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MX" sz="1400" dirty="0"/>
              <a:t>Una reunión bien organizada puede resolver problemas, tomar decisiones críticas y reforzar la cohesión del equipo.</a:t>
            </a:r>
            <a:endParaRPr lang="es-PE" sz="14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D6D885-4C4D-F948-D490-BEAEA4F1CCC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REUNIONES Y EVENTOS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0C16DF-E1C3-F386-BA64-64940D2CC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555" y="2473056"/>
            <a:ext cx="6632890" cy="27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3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2561714" y="-81207"/>
            <a:ext cx="642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E37A2F-AA78-2D6E-F2D7-44A5C995B86D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REUNIONES Y EVENTOS</a:t>
            </a:r>
          </a:p>
        </p:txBody>
      </p:sp>
      <p:sp>
        <p:nvSpPr>
          <p:cNvPr id="13" name="1 CuadroTexto">
            <a:extLst>
              <a:ext uri="{FF2B5EF4-FFF2-40B4-BE49-F238E27FC236}">
                <a16:creationId xmlns:a16="http://schemas.microsoft.com/office/drawing/2014/main" id="{C6AD7D23-F10A-4614-2C6F-480C0127F0BC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8BB3D7A-8969-D8D1-7684-047B3E84F812}"/>
              </a:ext>
            </a:extLst>
          </p:cNvPr>
          <p:cNvGrpSpPr/>
          <p:nvPr/>
        </p:nvGrpSpPr>
        <p:grpSpPr>
          <a:xfrm>
            <a:off x="1424914" y="3704677"/>
            <a:ext cx="6311153" cy="1115332"/>
            <a:chOff x="1416424" y="2721882"/>
            <a:chExt cx="6311153" cy="1115332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BD1CE3DB-79BE-DA6A-E40B-36EEC0E62476}"/>
                </a:ext>
              </a:extLst>
            </p:cNvPr>
            <p:cNvGrpSpPr/>
            <p:nvPr/>
          </p:nvGrpSpPr>
          <p:grpSpPr>
            <a:xfrm>
              <a:off x="1416424" y="2721882"/>
              <a:ext cx="6311153" cy="1115332"/>
              <a:chOff x="848519" y="1385288"/>
              <a:chExt cx="6311153" cy="1115332"/>
            </a:xfrm>
          </p:grpSpPr>
          <p:sp>
            <p:nvSpPr>
              <p:cNvPr id="20" name="Rectángulo redondeado 19">
                <a:extLst>
                  <a:ext uri="{FF2B5EF4-FFF2-40B4-BE49-F238E27FC236}">
                    <a16:creationId xmlns:a16="http://schemas.microsoft.com/office/drawing/2014/main" id="{4E900402-66A5-60E8-DBD6-D86FD48E7AD3}"/>
                  </a:ext>
                </a:extLst>
              </p:cNvPr>
              <p:cNvSpPr/>
              <p:nvPr/>
            </p:nvSpPr>
            <p:spPr>
              <a:xfrm>
                <a:off x="848519" y="1385288"/>
                <a:ext cx="6311153" cy="1115331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COORDINACIÓN EFECTIVA: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Las reuniones aseguran que todos los miembros del equipo y los </a:t>
                </a:r>
                <a:r>
                  <a:rPr lang="es-MX" sz="1400" i="1" dirty="0">
                    <a:solidFill>
                      <a:schemeClr val="tx1"/>
                    </a:solidFill>
                  </a:rPr>
                  <a:t>stakeholders</a:t>
                </a:r>
                <a:r>
                  <a:rPr lang="es-MX" sz="1400" dirty="0">
                    <a:solidFill>
                      <a:schemeClr val="tx1"/>
                    </a:solidFill>
                  </a:rPr>
                  <a:t> estén sincronizados en cuanto a los avances y desafíos</a:t>
                </a:r>
                <a:br>
                  <a:rPr lang="es-MX" sz="1400" dirty="0">
                    <a:solidFill>
                      <a:schemeClr val="tx1"/>
                    </a:solidFill>
                  </a:rPr>
                </a:br>
                <a:r>
                  <a:rPr lang="es-MX" sz="1400" dirty="0">
                    <a:solidFill>
                      <a:schemeClr val="tx1"/>
                    </a:solidFill>
                  </a:rPr>
                  <a:t>del proyecto.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1" name="Redondear rectángulo de esquina del mismo lado 20">
                <a:extLst>
                  <a:ext uri="{FF2B5EF4-FFF2-40B4-BE49-F238E27FC236}">
                    <a16:creationId xmlns:a16="http://schemas.microsoft.com/office/drawing/2014/main" id="{051758AB-5090-488B-87E3-91FF11F91966}"/>
                  </a:ext>
                </a:extLst>
              </p:cNvPr>
              <p:cNvSpPr/>
              <p:nvPr/>
            </p:nvSpPr>
            <p:spPr>
              <a:xfrm rot="16200000">
                <a:off x="673045" y="1560764"/>
                <a:ext cx="1115331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41ED7EA-041F-4B6F-7559-AAF7EB4C1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944669"/>
              <a:ext cx="467137" cy="661178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E099381-780E-9B48-E593-064D1C51B499}"/>
              </a:ext>
            </a:extLst>
          </p:cNvPr>
          <p:cNvGrpSpPr/>
          <p:nvPr/>
        </p:nvGrpSpPr>
        <p:grpSpPr>
          <a:xfrm>
            <a:off x="1424914" y="1458870"/>
            <a:ext cx="6311153" cy="925201"/>
            <a:chOff x="1416424" y="2816948"/>
            <a:chExt cx="6311153" cy="925201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4ABC8BD2-9472-43A1-AA16-EDDA3452CBCF}"/>
                </a:ext>
              </a:extLst>
            </p:cNvPr>
            <p:cNvGrpSpPr/>
            <p:nvPr/>
          </p:nvGrpSpPr>
          <p:grpSpPr>
            <a:xfrm>
              <a:off x="1416424" y="2816948"/>
              <a:ext cx="6311153" cy="925201"/>
              <a:chOff x="848519" y="1480354"/>
              <a:chExt cx="6311153" cy="925201"/>
            </a:xfrm>
          </p:grpSpPr>
          <p:sp>
            <p:nvSpPr>
              <p:cNvPr id="33" name="Rectángulo redondeado 32">
                <a:extLst>
                  <a:ext uri="{FF2B5EF4-FFF2-40B4-BE49-F238E27FC236}">
                    <a16:creationId xmlns:a16="http://schemas.microsoft.com/office/drawing/2014/main" id="{31A7C7D1-7F49-BC43-551D-B898D2598EBF}"/>
                  </a:ext>
                </a:extLst>
              </p:cNvPr>
              <p:cNvSpPr/>
              <p:nvPr/>
            </p:nvSpPr>
            <p:spPr>
              <a:xfrm>
                <a:off x="848519" y="1480354"/>
                <a:ext cx="6311153" cy="925200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GESTIÓN DE CONFLICTOS: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A través de reuniones, los conflictos pueden ser identificados y gestionados antes de que se conviertan en problemas mayores.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4" name="Redondear rectángulo de esquina del mismo lado 33">
                <a:extLst>
                  <a:ext uri="{FF2B5EF4-FFF2-40B4-BE49-F238E27FC236}">
                    <a16:creationId xmlns:a16="http://schemas.microsoft.com/office/drawing/2014/main" id="{675464D1-4523-015B-9D04-EB7F0B184797}"/>
                  </a:ext>
                </a:extLst>
              </p:cNvPr>
              <p:cNvSpPr/>
              <p:nvPr/>
            </p:nvSpPr>
            <p:spPr>
              <a:xfrm rot="16200000">
                <a:off x="768110" y="1560764"/>
                <a:ext cx="925200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CB33B913-76AA-B31C-E85A-EB2B1050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948959"/>
              <a:ext cx="467137" cy="661178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9A50D18-A154-8BCD-ADC7-4CE71C2CC65D}"/>
              </a:ext>
            </a:extLst>
          </p:cNvPr>
          <p:cNvGrpSpPr/>
          <p:nvPr/>
        </p:nvGrpSpPr>
        <p:grpSpPr>
          <a:xfrm>
            <a:off x="1424914" y="2581773"/>
            <a:ext cx="6311153" cy="925201"/>
            <a:chOff x="1416424" y="2721882"/>
            <a:chExt cx="6311153" cy="925201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9DC6CD7A-A850-2CFA-1595-E481C060E593}"/>
                </a:ext>
              </a:extLst>
            </p:cNvPr>
            <p:cNvGrpSpPr/>
            <p:nvPr/>
          </p:nvGrpSpPr>
          <p:grpSpPr>
            <a:xfrm>
              <a:off x="1416424" y="2721882"/>
              <a:ext cx="6311153" cy="925201"/>
              <a:chOff x="848519" y="1385288"/>
              <a:chExt cx="6311153" cy="925201"/>
            </a:xfrm>
          </p:grpSpPr>
          <p:sp>
            <p:nvSpPr>
              <p:cNvPr id="38" name="Rectángulo redondeado 37">
                <a:extLst>
                  <a:ext uri="{FF2B5EF4-FFF2-40B4-BE49-F238E27FC236}">
                    <a16:creationId xmlns:a16="http://schemas.microsoft.com/office/drawing/2014/main" id="{CBF746DD-A8AA-0302-B292-39FFB01F2F04}"/>
                  </a:ext>
                </a:extLst>
              </p:cNvPr>
              <p:cNvSpPr/>
              <p:nvPr/>
            </p:nvSpPr>
            <p:spPr>
              <a:xfrm>
                <a:off x="848519" y="1385288"/>
                <a:ext cx="6311153" cy="925200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TOMA DE DECISIONES: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Los eventos pueden ser momentos clave para la toma de decisiones informadas, basadas en la discusión y el análisis colectivo.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" name="Redondear rectángulo de esquina del mismo lado 38">
                <a:extLst>
                  <a:ext uri="{FF2B5EF4-FFF2-40B4-BE49-F238E27FC236}">
                    <a16:creationId xmlns:a16="http://schemas.microsoft.com/office/drawing/2014/main" id="{5237DDF7-8154-505E-4F0F-3CBC65C060E5}"/>
                  </a:ext>
                </a:extLst>
              </p:cNvPr>
              <p:cNvSpPr/>
              <p:nvPr/>
            </p:nvSpPr>
            <p:spPr>
              <a:xfrm rot="16200000">
                <a:off x="768110" y="1465698"/>
                <a:ext cx="925200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BD15755-752D-6605-3B3D-19D160A8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853893"/>
              <a:ext cx="467137" cy="66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528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MX" sz="1600" b="1" dirty="0">
                <a:cs typeface="Arial" panose="020B0604020202020204" pitchFamily="34" charset="0"/>
              </a:rPr>
              <a:t>TIPOS 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AB0891D-D2D2-4287-EAA9-8C8994ED965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REUNIONES Y EVENTOS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35647DB-4A6B-E2BD-C5EE-05662940A9C4}"/>
              </a:ext>
            </a:extLst>
          </p:cNvPr>
          <p:cNvGrpSpPr/>
          <p:nvPr/>
        </p:nvGrpSpPr>
        <p:grpSpPr>
          <a:xfrm>
            <a:off x="1424914" y="3704677"/>
            <a:ext cx="6311153" cy="925201"/>
            <a:chOff x="848519" y="1385288"/>
            <a:chExt cx="6311153" cy="925201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C23F61D1-7A7F-3FE4-914D-D08EFD56FA8A}"/>
                </a:ext>
              </a:extLst>
            </p:cNvPr>
            <p:cNvSpPr/>
            <p:nvPr/>
          </p:nvSpPr>
          <p:spPr>
            <a:xfrm>
              <a:off x="848519" y="1385288"/>
              <a:ext cx="6311153" cy="925200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4"/>
                </a:buClr>
              </a:pPr>
              <a:r>
                <a:rPr lang="es-PE" sz="1400" b="1" i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WORKSHOPS: </a:t>
              </a:r>
            </a:p>
            <a:p>
              <a:pPr marL="134938" indent="-134938">
                <a:buClr>
                  <a:schemeClr val="accent4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Eventos interactivos donde el equipo colabora en tareas específicas, como la planificación de </a:t>
              </a:r>
              <a:r>
                <a:rPr lang="es-MX" sz="1400" i="1" dirty="0">
                  <a:solidFill>
                    <a:schemeClr val="tx1"/>
                  </a:solidFill>
                </a:rPr>
                <a:t>sprints</a:t>
              </a:r>
              <a:r>
                <a:rPr lang="es-MX" sz="1400" dirty="0">
                  <a:solidFill>
                    <a:schemeClr val="tx1"/>
                  </a:solidFill>
                </a:rPr>
                <a:t> o el diseño de soluciones.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Redondear rectángulo de esquina del mismo lado 13">
              <a:extLst>
                <a:ext uri="{FF2B5EF4-FFF2-40B4-BE49-F238E27FC236}">
                  <a16:creationId xmlns:a16="http://schemas.microsoft.com/office/drawing/2014/main" id="{237B4760-B613-2327-1ADF-0994A02B658B}"/>
                </a:ext>
              </a:extLst>
            </p:cNvPr>
            <p:cNvSpPr/>
            <p:nvPr/>
          </p:nvSpPr>
          <p:spPr>
            <a:xfrm rot="16200000">
              <a:off x="768110" y="1465698"/>
              <a:ext cx="925200" cy="764381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BBF77F8-F52C-CA0E-CE48-D55A10F8FAF4}"/>
              </a:ext>
            </a:extLst>
          </p:cNvPr>
          <p:cNvGrpSpPr/>
          <p:nvPr/>
        </p:nvGrpSpPr>
        <p:grpSpPr>
          <a:xfrm>
            <a:off x="1424914" y="1458870"/>
            <a:ext cx="6311153" cy="925201"/>
            <a:chOff x="848519" y="1480354"/>
            <a:chExt cx="6311153" cy="925201"/>
          </a:xfrm>
        </p:grpSpPr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85506D3-9CCE-9D8C-06E6-8FE44AEF3AA0}"/>
                </a:ext>
              </a:extLst>
            </p:cNvPr>
            <p:cNvSpPr/>
            <p:nvPr/>
          </p:nvSpPr>
          <p:spPr>
            <a:xfrm>
              <a:off x="848519" y="1480354"/>
              <a:ext cx="6311153" cy="925200"/>
            </a:xfrm>
            <a:prstGeom prst="roundRect">
              <a:avLst/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rgbClr val="7150A0"/>
                </a:buClr>
              </a:pPr>
              <a:r>
                <a:rPr lang="es-PE" sz="1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REUNIONES DE PROGRESO (STATUS MEETINGS): </a:t>
              </a:r>
            </a:p>
            <a:p>
              <a:pPr marL="134938" indent="-134938">
                <a:buClr>
                  <a:srgbClr val="7150A0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Evaluación regular del avance del proyecto frente al plan, abordando cualquier desvío.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Redondear rectángulo de esquina del mismo lado 18">
              <a:extLst>
                <a:ext uri="{FF2B5EF4-FFF2-40B4-BE49-F238E27FC236}">
                  <a16:creationId xmlns:a16="http://schemas.microsoft.com/office/drawing/2014/main" id="{54141EDC-5310-5F83-A615-F5B672490246}"/>
                </a:ext>
              </a:extLst>
            </p:cNvPr>
            <p:cNvSpPr/>
            <p:nvPr/>
          </p:nvSpPr>
          <p:spPr>
            <a:xfrm rot="16200000">
              <a:off x="768110" y="1560764"/>
              <a:ext cx="925200" cy="764381"/>
            </a:xfrm>
            <a:prstGeom prst="round2SameRect">
              <a:avLst/>
            </a:prstGeom>
            <a:solidFill>
              <a:srgbClr val="71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639C2B4-83E0-7BEF-35A4-660A1E2D7797}"/>
              </a:ext>
            </a:extLst>
          </p:cNvPr>
          <p:cNvGrpSpPr/>
          <p:nvPr/>
        </p:nvGrpSpPr>
        <p:grpSpPr>
          <a:xfrm>
            <a:off x="1424914" y="2581773"/>
            <a:ext cx="6311153" cy="925201"/>
            <a:chOff x="848519" y="1385288"/>
            <a:chExt cx="6311153" cy="925201"/>
          </a:xfrm>
        </p:grpSpPr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6074399D-B22E-61E2-CDFB-C22409B70DCF}"/>
                </a:ext>
              </a:extLst>
            </p:cNvPr>
            <p:cNvSpPr/>
            <p:nvPr/>
          </p:nvSpPr>
          <p:spPr>
            <a:xfrm>
              <a:off x="848519" y="1385288"/>
              <a:ext cx="6311153" cy="925200"/>
            </a:xfrm>
            <a:prstGeom prst="roundRect">
              <a:avLst/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3"/>
                </a:buClr>
              </a:pPr>
              <a:r>
                <a:rPr lang="es-PE" sz="1400" b="1" dirty="0">
                  <a:solidFill>
                    <a:schemeClr val="accent3"/>
                  </a:solidFill>
                  <a:latin typeface="Calibri" charset="0"/>
                  <a:ea typeface="Calibri" charset="0"/>
                  <a:cs typeface="Calibri" charset="0"/>
                </a:rPr>
                <a:t>REUNIONES DE RETROSPECTIVA: </a:t>
              </a:r>
            </a:p>
            <a:p>
              <a:pPr marL="134938" indent="-134938">
                <a:buClr>
                  <a:schemeClr val="accent3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Común en metodologías ágiles, estas reuniones analizan lo que funcionó bien y lo que se puede mejorar.</a:t>
              </a:r>
            </a:p>
          </p:txBody>
        </p:sp>
        <p:sp>
          <p:nvSpPr>
            <p:cNvPr id="24" name="Redondear rectángulo de esquina del mismo lado 23">
              <a:extLst>
                <a:ext uri="{FF2B5EF4-FFF2-40B4-BE49-F238E27FC236}">
                  <a16:creationId xmlns:a16="http://schemas.microsoft.com/office/drawing/2014/main" id="{35B66317-82B5-71BE-9BC4-17AC5333570A}"/>
                </a:ext>
              </a:extLst>
            </p:cNvPr>
            <p:cNvSpPr/>
            <p:nvPr/>
          </p:nvSpPr>
          <p:spPr>
            <a:xfrm rot="16200000">
              <a:off x="768110" y="1465698"/>
              <a:ext cx="925200" cy="764381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D16D9A0C-2D9A-3111-136D-598DE2A9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1656602"/>
            <a:ext cx="593436" cy="53299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6D27B81-B168-1947-643D-CD09157A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2767020"/>
            <a:ext cx="593436" cy="53299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ED49B47-B54C-06B1-E6D7-D934323A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908030"/>
            <a:ext cx="593436" cy="5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0ADAC4-8B21-ED06-CA39-07096CE6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89"/>
          <a:stretch/>
        </p:blipFill>
        <p:spPr>
          <a:xfrm>
            <a:off x="528322" y="1593326"/>
            <a:ext cx="2570324" cy="15901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D392E8-3F27-31BA-B103-2FAF8F51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9" r="2807"/>
          <a:stretch/>
        </p:blipFill>
        <p:spPr>
          <a:xfrm>
            <a:off x="6102773" y="1584236"/>
            <a:ext cx="2572915" cy="160600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90CBF72-CE26-0E29-3677-056F467BF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8613" y="1590887"/>
            <a:ext cx="2560320" cy="1612900"/>
          </a:xfrm>
          <a:prstGeom prst="rect">
            <a:avLst/>
          </a:prstGeom>
        </p:spPr>
      </p:pic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MEJORAS PRÁCTICAS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EBC3D-15F2-4283-8DC6-93EDDEEEE125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REUNIONES Y EVENTOS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D6A26DE-7C44-E6D7-E11D-F0DBE4AB5552}"/>
              </a:ext>
            </a:extLst>
          </p:cNvPr>
          <p:cNvCxnSpPr>
            <a:cxnSpLocks/>
          </p:cNvCxnSpPr>
          <p:nvPr/>
        </p:nvCxnSpPr>
        <p:spPr>
          <a:xfrm flipH="1">
            <a:off x="1964459" y="2521305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3 Tabla">
            <a:extLst>
              <a:ext uri="{FF2B5EF4-FFF2-40B4-BE49-F238E27FC236}">
                <a16:creationId xmlns:a16="http://schemas.microsoft.com/office/drawing/2014/main" id="{59C8E54B-92E8-C439-5EC3-559202712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56266"/>
              </p:ext>
            </p:extLst>
          </p:nvPr>
        </p:nvGraphicFramePr>
        <p:xfrm>
          <a:off x="520714" y="3173216"/>
          <a:ext cx="2573856" cy="161283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4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USO DE TÉCNICAS</a:t>
                      </a:r>
                      <a:b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FACILITACIÓN: </a:t>
                      </a: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6343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Técnicas como </a:t>
                      </a:r>
                      <a:r>
                        <a:rPr lang="es-MX" sz="1300" b="0" i="1" dirty="0"/>
                        <a:t>brainstorming</a:t>
                      </a:r>
                      <a:r>
                        <a:rPr lang="es-MX" sz="1300" b="0" dirty="0"/>
                        <a:t> o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i="1" dirty="0"/>
                        <a:t>mind mapping </a:t>
                      </a:r>
                      <a:r>
                        <a:rPr lang="es-MX" sz="1300" b="0" dirty="0"/>
                        <a:t>pueden ayudar a obtener el máximo valor 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las reuniones.</a:t>
                      </a:r>
                    </a:p>
                  </a:txBody>
                  <a:tcPr marL="60093" marR="60093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5654220-E5BF-EDD7-5861-A240506B3D71}"/>
              </a:ext>
            </a:extLst>
          </p:cNvPr>
          <p:cNvSpPr/>
          <p:nvPr/>
        </p:nvSpPr>
        <p:spPr>
          <a:xfrm>
            <a:off x="524663" y="1580315"/>
            <a:ext cx="2576038" cy="320573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B197525-CBFB-E30A-F4CE-1E57141DDF34}"/>
              </a:ext>
            </a:extLst>
          </p:cNvPr>
          <p:cNvCxnSpPr>
            <a:cxnSpLocks/>
          </p:cNvCxnSpPr>
          <p:nvPr/>
        </p:nvCxnSpPr>
        <p:spPr>
          <a:xfrm flipH="1">
            <a:off x="4726433" y="2527632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3 Tabla">
            <a:extLst>
              <a:ext uri="{FF2B5EF4-FFF2-40B4-BE49-F238E27FC236}">
                <a16:creationId xmlns:a16="http://schemas.microsoft.com/office/drawing/2014/main" id="{F2604C93-C1A4-7332-8C55-9CF15E132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03895"/>
              </p:ext>
            </p:extLst>
          </p:nvPr>
        </p:nvGraphicFramePr>
        <p:xfrm>
          <a:off x="3282688" y="3173215"/>
          <a:ext cx="2573856" cy="161286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6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ESTRATEGIA DE</a:t>
                      </a:r>
                      <a:b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PARTICIPACIÓN ACTIVA:  </a:t>
                      </a: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2209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Alentar la participación de todos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los miembros, asegurando que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cada voz sea escuchada.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FCE8A60-3828-58A9-318A-D390B53629E6}"/>
              </a:ext>
            </a:extLst>
          </p:cNvPr>
          <p:cNvSpPr/>
          <p:nvPr/>
        </p:nvSpPr>
        <p:spPr>
          <a:xfrm>
            <a:off x="3286637" y="1580316"/>
            <a:ext cx="2576038" cy="3205732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E73C929-0106-CB42-9DDE-76E21B75C00B}"/>
              </a:ext>
            </a:extLst>
          </p:cNvPr>
          <p:cNvCxnSpPr>
            <a:cxnSpLocks/>
          </p:cNvCxnSpPr>
          <p:nvPr/>
        </p:nvCxnSpPr>
        <p:spPr>
          <a:xfrm flipH="1">
            <a:off x="7531321" y="2549578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3 Tabla">
            <a:extLst>
              <a:ext uri="{FF2B5EF4-FFF2-40B4-BE49-F238E27FC236}">
                <a16:creationId xmlns:a16="http://schemas.microsoft.com/office/drawing/2014/main" id="{797AA889-73E7-A188-E012-C848716A1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38861"/>
              </p:ext>
            </p:extLst>
          </p:nvPr>
        </p:nvGraphicFramePr>
        <p:xfrm>
          <a:off x="6087576" y="3173215"/>
          <a:ext cx="2573856" cy="162247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4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i="1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FOLLOW-UP</a:t>
                      </a:r>
                      <a:br>
                        <a:rPr lang="es-PE" sz="1300" i="1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EFECTIVO: </a:t>
                      </a: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93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Después de cada reunión, enviar minutas claras con las decisiones tomadas, las tareas asignadas y los próximos pasos.</a:t>
                      </a:r>
                      <a:endParaRPr lang="es-PE" sz="13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30CB2F2-B6AE-2959-6180-07FEEC1035CA}"/>
              </a:ext>
            </a:extLst>
          </p:cNvPr>
          <p:cNvSpPr/>
          <p:nvPr/>
        </p:nvSpPr>
        <p:spPr>
          <a:xfrm>
            <a:off x="6091525" y="1580316"/>
            <a:ext cx="2576038" cy="321537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HERRAMIENTAS AVANZADAS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BB528D8-B040-3A4C-5627-5C0E23AC1581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REUNIONES Y EVENTOS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043DA7B-8588-220B-F6B4-2094C73D6A6B}"/>
              </a:ext>
            </a:extLst>
          </p:cNvPr>
          <p:cNvCxnSpPr>
            <a:cxnSpLocks/>
          </p:cNvCxnSpPr>
          <p:nvPr/>
        </p:nvCxnSpPr>
        <p:spPr>
          <a:xfrm>
            <a:off x="722046" y="1731558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0A0C024D-942A-E77F-1BAE-629A38145767}"/>
              </a:ext>
            </a:extLst>
          </p:cNvPr>
          <p:cNvGrpSpPr/>
          <p:nvPr/>
        </p:nvGrpSpPr>
        <p:grpSpPr>
          <a:xfrm>
            <a:off x="645704" y="1528688"/>
            <a:ext cx="6942211" cy="2781923"/>
            <a:chOff x="645704" y="1528688"/>
            <a:chExt cx="6942211" cy="2781923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E099155-16D2-A990-4E94-7CBDC3DC6D37}"/>
                </a:ext>
              </a:extLst>
            </p:cNvPr>
            <p:cNvGrpSpPr/>
            <p:nvPr/>
          </p:nvGrpSpPr>
          <p:grpSpPr>
            <a:xfrm>
              <a:off x="645704" y="1528688"/>
              <a:ext cx="6643617" cy="738664"/>
              <a:chOff x="645704" y="1528688"/>
              <a:chExt cx="6643617" cy="738664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2BC00E5C-03CA-49DD-480A-A464CE3B78F5}"/>
                  </a:ext>
                </a:extLst>
              </p:cNvPr>
              <p:cNvSpPr/>
              <p:nvPr/>
            </p:nvSpPr>
            <p:spPr>
              <a:xfrm>
                <a:off x="936447" y="1528688"/>
                <a:ext cx="6352874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TÉCNICAS DE GAMIFICACIÓN EN REUNIONES:</a:t>
                </a:r>
                <a:br>
                  <a:rPr lang="es-MX" sz="1600" dirty="0"/>
                </a:br>
                <a:r>
                  <a:rPr lang="es-MX" sz="1600" dirty="0"/>
                  <a:t>Incorporar elementos de juego en reuniones para aumentar la participación y creatividad.</a:t>
                </a:r>
              </a:p>
            </p:txBody>
          </p:sp>
          <p:sp>
            <p:nvSpPr>
              <p:cNvPr id="17" name="Más 16">
                <a:extLst>
                  <a:ext uri="{FF2B5EF4-FFF2-40B4-BE49-F238E27FC236}">
                    <a16:creationId xmlns:a16="http://schemas.microsoft.com/office/drawing/2014/main" id="{F63EF440-739D-4370-35B5-8AD471C8E865}"/>
                  </a:ext>
                </a:extLst>
              </p:cNvPr>
              <p:cNvSpPr/>
              <p:nvPr/>
            </p:nvSpPr>
            <p:spPr>
              <a:xfrm>
                <a:off x="645704" y="1538460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8BFFEBA5-FB83-8C22-DE57-711D9813ACA6}"/>
                </a:ext>
              </a:extLst>
            </p:cNvPr>
            <p:cNvGrpSpPr/>
            <p:nvPr/>
          </p:nvGrpSpPr>
          <p:grpSpPr>
            <a:xfrm>
              <a:off x="645704" y="2550318"/>
              <a:ext cx="6350319" cy="738664"/>
              <a:chOff x="645704" y="2275228"/>
              <a:chExt cx="6350319" cy="738664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455E0D7B-A24E-7F12-F82D-832B22D2FE21}"/>
                  </a:ext>
                </a:extLst>
              </p:cNvPr>
              <p:cNvSpPr/>
              <p:nvPr/>
            </p:nvSpPr>
            <p:spPr>
              <a:xfrm>
                <a:off x="936446" y="2275228"/>
                <a:ext cx="6059577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i="1" dirty="0">
                    <a:solidFill>
                      <a:schemeClr val="accent2"/>
                    </a:solidFill>
                  </a:rPr>
                  <a:t>SOFTWARE</a:t>
                </a:r>
                <a:r>
                  <a:rPr lang="es-MX" sz="1600" b="1" dirty="0">
                    <a:solidFill>
                      <a:schemeClr val="accent2"/>
                    </a:solidFill>
                  </a:rPr>
                  <a:t> DE GESTIÓN DE REUNIONES:</a:t>
                </a:r>
              </a:p>
              <a:p>
                <a:r>
                  <a:rPr lang="es-MX" sz="1600" dirty="0"/>
                  <a:t>Herramientas como </a:t>
                </a:r>
                <a:r>
                  <a:rPr lang="es-MX" sz="1600" i="1" dirty="0"/>
                  <a:t>Lucid Meetings </a:t>
                </a:r>
                <a:r>
                  <a:rPr lang="es-MX" sz="1600" dirty="0"/>
                  <a:t>o Hugo permiten organizar, ejecutar y hacer seguimiento a las reuniones de manera estructurada.</a:t>
                </a:r>
              </a:p>
            </p:txBody>
          </p:sp>
          <p:sp>
            <p:nvSpPr>
              <p:cNvPr id="15" name="Más 14">
                <a:extLst>
                  <a:ext uri="{FF2B5EF4-FFF2-40B4-BE49-F238E27FC236}">
                    <a16:creationId xmlns:a16="http://schemas.microsoft.com/office/drawing/2014/main" id="{33409454-B49C-9782-1D24-555A5367F375}"/>
                  </a:ext>
                </a:extLst>
              </p:cNvPr>
              <p:cNvSpPr/>
              <p:nvPr/>
            </p:nvSpPr>
            <p:spPr>
              <a:xfrm>
                <a:off x="645704" y="2286116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A3A0EC6-F5B4-F9A4-EB99-7DC9AEDF1B7D}"/>
                </a:ext>
              </a:extLst>
            </p:cNvPr>
            <p:cNvGrpSpPr/>
            <p:nvPr/>
          </p:nvGrpSpPr>
          <p:grpSpPr>
            <a:xfrm>
              <a:off x="645704" y="3571947"/>
              <a:ext cx="6942211" cy="738664"/>
              <a:chOff x="645704" y="3237212"/>
              <a:chExt cx="6942211" cy="738664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054DF919-6489-A436-0D67-46B5082BE194}"/>
                  </a:ext>
                </a:extLst>
              </p:cNvPr>
              <p:cNvSpPr/>
              <p:nvPr/>
            </p:nvSpPr>
            <p:spPr>
              <a:xfrm>
                <a:off x="936446" y="3237212"/>
                <a:ext cx="6651469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USO DE INTELIGENCIA ARTIFICIAL:</a:t>
                </a:r>
              </a:p>
              <a:p>
                <a:r>
                  <a:rPr lang="es-MX" sz="1600" dirty="0"/>
                  <a:t>Herramientas de IA para transcripción automática y análisis de reuniones, ayudando a capturar información clave sin perder tiempo.</a:t>
                </a:r>
                <a:endParaRPr lang="es-PE" sz="1600" dirty="0"/>
              </a:p>
            </p:txBody>
          </p:sp>
          <p:sp>
            <p:nvSpPr>
              <p:cNvPr id="13" name="Más 12">
                <a:extLst>
                  <a:ext uri="{FF2B5EF4-FFF2-40B4-BE49-F238E27FC236}">
                    <a16:creationId xmlns:a16="http://schemas.microsoft.com/office/drawing/2014/main" id="{3DD80373-6712-F39E-3DBF-E5D980227712}"/>
                  </a:ext>
                </a:extLst>
              </p:cNvPr>
              <p:cNvSpPr/>
              <p:nvPr/>
            </p:nvSpPr>
            <p:spPr>
              <a:xfrm>
                <a:off x="645704" y="3237212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</p:grp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A7C1E6F-AE30-62CE-9D9A-3BB3A56E6904}"/>
              </a:ext>
            </a:extLst>
          </p:cNvPr>
          <p:cNvCxnSpPr>
            <a:cxnSpLocks/>
          </p:cNvCxnSpPr>
          <p:nvPr/>
        </p:nvCxnSpPr>
        <p:spPr>
          <a:xfrm>
            <a:off x="722046" y="2752092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37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4445911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RECOPILACIÓN Y </a:t>
            </a: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ANÁLISIS DE LOS DATOS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3" y="919298"/>
            <a:ext cx="3881990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</a:t>
            </a:r>
            <a:endParaRPr lang="es-MX" sz="1600" dirty="0"/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MX" sz="1600" dirty="0"/>
              <a:t>La recopilación y análisis de datos es fundamental </a:t>
            </a:r>
            <a:r>
              <a:rPr lang="es-MX" sz="1600" b="1" dirty="0">
                <a:solidFill>
                  <a:schemeClr val="accent5"/>
                </a:solidFill>
              </a:rPr>
              <a:t>para monitorear el progreso del proyecto, evaluar el rendimiento y tomar decisiones</a:t>
            </a:r>
            <a:r>
              <a:rPr lang="es-MX" sz="1600" dirty="0">
                <a:solidFill>
                  <a:schemeClr val="accent5"/>
                </a:solidFill>
              </a:rPr>
              <a:t> </a:t>
            </a:r>
            <a:r>
              <a:rPr lang="es-MX" sz="1600" dirty="0"/>
              <a:t>basadas en evidencia. 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s-MX" sz="1600" dirty="0"/>
              <a:t>Este proceso incluye la obtención, procesamiento y análisis de datos cuantitativos y cualitativos.</a:t>
            </a:r>
            <a:endParaRPr lang="es-PE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102FF0-0145-58F5-AD6E-69DDE0091A5D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RECOPILACIÓN Y ANÁLISIS DE LOS DATOS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EDC9FE-38F9-4DDB-0494-1D730AFB0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23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3E803EC5-413E-D79B-55B9-B5104FFCA763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RECOPILACIÓN Y ANÁLISIS DE LOS DATOS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354DEB34-3805-CB5D-98A4-BFF391859561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EE427BAE-C7DC-3CAE-B6E1-D67F112D4591}"/>
              </a:ext>
            </a:extLst>
          </p:cNvPr>
          <p:cNvSpPr/>
          <p:nvPr/>
        </p:nvSpPr>
        <p:spPr>
          <a:xfrm>
            <a:off x="1424914" y="1458870"/>
            <a:ext cx="6311153" cy="925200"/>
          </a:xfrm>
          <a:prstGeom prst="roundRect">
            <a:avLst/>
          </a:prstGeom>
          <a:solidFill>
            <a:srgbClr val="FFD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>
              <a:buClr>
                <a:schemeClr val="accent4"/>
              </a:buClr>
            </a:pPr>
            <a:r>
              <a:rPr lang="es-PE" sz="1400" b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TOMA DE DECISIONES BASADA EN DATOS: </a:t>
            </a:r>
          </a:p>
          <a:p>
            <a:pPr marL="134938" indent="-134938">
              <a:buClr>
                <a:schemeClr val="accent4"/>
              </a:buClr>
              <a:buFont typeface="Arial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Permite tomar decisiones informadas, reduciendo la incertidumbre</a:t>
            </a:r>
            <a:br>
              <a:rPr lang="es-MX" sz="1400" dirty="0">
                <a:solidFill>
                  <a:schemeClr val="tx1"/>
                </a:solidFill>
              </a:rPr>
            </a:br>
            <a:r>
              <a:rPr lang="es-MX" sz="1400" dirty="0">
                <a:solidFill>
                  <a:schemeClr val="tx1"/>
                </a:solidFill>
              </a:rPr>
              <a:t>y el riesgo.</a:t>
            </a:r>
            <a:endParaRPr lang="es-P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edondear rectángulo de esquina del mismo lado 20">
            <a:extLst>
              <a:ext uri="{FF2B5EF4-FFF2-40B4-BE49-F238E27FC236}">
                <a16:creationId xmlns:a16="http://schemas.microsoft.com/office/drawing/2014/main" id="{5C466D76-0E0D-7CD8-A6F3-564DEAB70174}"/>
              </a:ext>
            </a:extLst>
          </p:cNvPr>
          <p:cNvSpPr/>
          <p:nvPr/>
        </p:nvSpPr>
        <p:spPr>
          <a:xfrm rot="16200000">
            <a:off x="1344505" y="1539280"/>
            <a:ext cx="925200" cy="764381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6F3F4DC-17E9-50D8-7BC7-6DA4055C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15" y="1590881"/>
            <a:ext cx="467137" cy="661178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AAA9CA31-578B-17C1-90B8-80F8BDA1CF65}"/>
              </a:ext>
            </a:extLst>
          </p:cNvPr>
          <p:cNvGrpSpPr/>
          <p:nvPr/>
        </p:nvGrpSpPr>
        <p:grpSpPr>
          <a:xfrm>
            <a:off x="1424914" y="2585293"/>
            <a:ext cx="6311153" cy="925201"/>
            <a:chOff x="1424914" y="2581773"/>
            <a:chExt cx="6311153" cy="925201"/>
          </a:xfrm>
        </p:grpSpPr>
        <p:sp>
          <p:nvSpPr>
            <p:cNvPr id="25" name="Rectángulo redondeado 24">
              <a:extLst>
                <a:ext uri="{FF2B5EF4-FFF2-40B4-BE49-F238E27FC236}">
                  <a16:creationId xmlns:a16="http://schemas.microsoft.com/office/drawing/2014/main" id="{0EC57734-2305-9017-F48A-5E28EECBD2F1}"/>
                </a:ext>
              </a:extLst>
            </p:cNvPr>
            <p:cNvSpPr/>
            <p:nvPr/>
          </p:nvSpPr>
          <p:spPr>
            <a:xfrm>
              <a:off x="1424914" y="2581773"/>
              <a:ext cx="6311153" cy="925200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4"/>
                </a:buClr>
              </a:pPr>
              <a:r>
                <a:rPr lang="es-PE" sz="1400" b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MONITOREO DEL RENDIMIENTO: </a:t>
              </a:r>
            </a:p>
            <a:p>
              <a:pPr marL="134938" indent="-134938">
                <a:buClr>
                  <a:schemeClr val="accent4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Proporciona una visión clara de cómo el proyecto avanza frente a los objetivos establecidos.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Redondear rectángulo de esquina del mismo lado 25">
              <a:extLst>
                <a:ext uri="{FF2B5EF4-FFF2-40B4-BE49-F238E27FC236}">
                  <a16:creationId xmlns:a16="http://schemas.microsoft.com/office/drawing/2014/main" id="{608EB3D8-13B3-20AD-17C6-3D3A65335363}"/>
                </a:ext>
              </a:extLst>
            </p:cNvPr>
            <p:cNvSpPr/>
            <p:nvPr/>
          </p:nvSpPr>
          <p:spPr>
            <a:xfrm rot="16200000">
              <a:off x="1344505" y="2662183"/>
              <a:ext cx="925200" cy="764381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B6CA688-22DD-9E7C-468D-098DC3C6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815" y="2713784"/>
              <a:ext cx="467137" cy="661178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59BCAE0-E160-77CD-D23E-C4CB062033A3}"/>
              </a:ext>
            </a:extLst>
          </p:cNvPr>
          <p:cNvGrpSpPr/>
          <p:nvPr/>
        </p:nvGrpSpPr>
        <p:grpSpPr>
          <a:xfrm>
            <a:off x="1424914" y="3711716"/>
            <a:ext cx="6311153" cy="925201"/>
            <a:chOff x="1424914" y="2581773"/>
            <a:chExt cx="6311153" cy="925201"/>
          </a:xfrm>
        </p:grpSpPr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D639A3AE-3ACB-87A1-5900-B7DDB9E77A59}"/>
                </a:ext>
              </a:extLst>
            </p:cNvPr>
            <p:cNvSpPr/>
            <p:nvPr/>
          </p:nvSpPr>
          <p:spPr>
            <a:xfrm>
              <a:off x="1424914" y="2581773"/>
              <a:ext cx="6311153" cy="925200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4"/>
                </a:buClr>
              </a:pPr>
              <a:r>
                <a:rPr lang="es-PE" sz="1400" b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MEJORA CONTINUA: </a:t>
              </a:r>
            </a:p>
            <a:p>
              <a:pPr marL="134938" indent="-134938">
                <a:buClr>
                  <a:schemeClr val="accent4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A través del análisis de datos, se pueden identificar áreas de mejora y optimizar los procesos.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Redondear rectángulo de esquina del mismo lado 29">
              <a:extLst>
                <a:ext uri="{FF2B5EF4-FFF2-40B4-BE49-F238E27FC236}">
                  <a16:creationId xmlns:a16="http://schemas.microsoft.com/office/drawing/2014/main" id="{7607B7AC-3329-687D-84E0-482E5CC137A2}"/>
                </a:ext>
              </a:extLst>
            </p:cNvPr>
            <p:cNvSpPr/>
            <p:nvPr/>
          </p:nvSpPr>
          <p:spPr>
            <a:xfrm rot="16200000">
              <a:off x="1344505" y="2662183"/>
              <a:ext cx="925200" cy="764381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7CF49E22-B228-62E2-23EA-6DA2A2146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815" y="2713784"/>
              <a:ext cx="467137" cy="66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93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F29FF0C8-EDB7-3F29-D79B-91791CB01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549" y="1589964"/>
            <a:ext cx="2556200" cy="1637732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201EB6BD-0BF9-F3D7-C69C-9B6506D1363B}"/>
              </a:ext>
            </a:extLst>
          </p:cNvPr>
          <p:cNvSpPr/>
          <p:nvPr/>
        </p:nvSpPr>
        <p:spPr>
          <a:xfrm>
            <a:off x="3291658" y="1589366"/>
            <a:ext cx="2574332" cy="1613139"/>
          </a:xfrm>
          <a:prstGeom prst="rect">
            <a:avLst/>
          </a:prstGeom>
          <a:solidFill>
            <a:srgbClr val="3885A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ABF506B-ECD3-7725-0DCC-0D278929E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233" y="1583140"/>
            <a:ext cx="2566633" cy="1608160"/>
          </a:xfrm>
          <a:prstGeom prst="rect">
            <a:avLst/>
          </a:prstGeom>
        </p:spPr>
      </p:pic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TIPOS DE DATOS RECOPILADOS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DE7A57-58F7-91EC-E91C-A017AB61DAF4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RECOPILACIÓN Y ANÁLISIS DE LOS DATOS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F687CD7-B982-6048-C3E0-816DB5674E36}"/>
              </a:ext>
            </a:extLst>
          </p:cNvPr>
          <p:cNvCxnSpPr>
            <a:cxnSpLocks/>
          </p:cNvCxnSpPr>
          <p:nvPr/>
        </p:nvCxnSpPr>
        <p:spPr>
          <a:xfrm flipH="1">
            <a:off x="1964459" y="2521305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3 Tabla">
            <a:extLst>
              <a:ext uri="{FF2B5EF4-FFF2-40B4-BE49-F238E27FC236}">
                <a16:creationId xmlns:a16="http://schemas.microsoft.com/office/drawing/2014/main" id="{BB548350-06AE-A540-C2B0-CADE3580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09537"/>
              </p:ext>
            </p:extLst>
          </p:nvPr>
        </p:nvGraphicFramePr>
        <p:xfrm>
          <a:off x="520714" y="3173216"/>
          <a:ext cx="2573856" cy="121700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22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solidFill>
                            <a:schemeClr val="bg1"/>
                          </a:solidFill>
                        </a:rPr>
                        <a:t>DATOS DE DESEMPEÑO</a:t>
                      </a:r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endParaRPr lang="es-PE" sz="13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7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Datos sobre el progreso</a:t>
                      </a:r>
                      <a:br>
                        <a:rPr lang="es-MX" sz="1300" b="0" dirty="0"/>
                      </a:br>
                      <a:r>
                        <a:rPr lang="es-MX" sz="1300" b="0" dirty="0"/>
                        <a:t>del trabajo, calidad, costos</a:t>
                      </a:r>
                      <a:br>
                        <a:rPr lang="es-MX" sz="1300" b="0" dirty="0"/>
                      </a:br>
                      <a:r>
                        <a:rPr lang="es-MX" sz="1300" b="0" dirty="0"/>
                        <a:t>y cronograma.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393FEDE1-A190-C2C3-F7F2-97497586C53A}"/>
              </a:ext>
            </a:extLst>
          </p:cNvPr>
          <p:cNvSpPr/>
          <p:nvPr/>
        </p:nvSpPr>
        <p:spPr>
          <a:xfrm>
            <a:off x="524663" y="1580316"/>
            <a:ext cx="2576038" cy="280991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21865AE-B352-74F1-5ED3-2FF63B065A54}"/>
              </a:ext>
            </a:extLst>
          </p:cNvPr>
          <p:cNvCxnSpPr>
            <a:cxnSpLocks/>
          </p:cNvCxnSpPr>
          <p:nvPr/>
        </p:nvCxnSpPr>
        <p:spPr>
          <a:xfrm flipH="1">
            <a:off x="4726433" y="2527632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3 Tabla">
            <a:extLst>
              <a:ext uri="{FF2B5EF4-FFF2-40B4-BE49-F238E27FC236}">
                <a16:creationId xmlns:a16="http://schemas.microsoft.com/office/drawing/2014/main" id="{8E643A23-5921-2A1D-6E22-2960A4F85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98044"/>
              </p:ext>
            </p:extLst>
          </p:nvPr>
        </p:nvGraphicFramePr>
        <p:xfrm>
          <a:off x="3282688" y="3173216"/>
          <a:ext cx="2573856" cy="121702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5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DATOS DE RIESGOS: </a:t>
                      </a: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6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Información relacionada con la identificación y evaluación de riesgos del proyecto.</a:t>
                      </a:r>
                    </a:p>
                  </a:txBody>
                  <a:tcPr marL="60093" marR="60093" marT="0" marB="18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93C7C6B8-36E2-D1B2-9686-0AAC422A5FA0}"/>
              </a:ext>
            </a:extLst>
          </p:cNvPr>
          <p:cNvSpPr/>
          <p:nvPr/>
        </p:nvSpPr>
        <p:spPr>
          <a:xfrm>
            <a:off x="3286637" y="1580316"/>
            <a:ext cx="2576038" cy="280992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EF69640-7125-64FE-BA68-FF940E057D07}"/>
              </a:ext>
            </a:extLst>
          </p:cNvPr>
          <p:cNvCxnSpPr>
            <a:cxnSpLocks/>
          </p:cNvCxnSpPr>
          <p:nvPr/>
        </p:nvCxnSpPr>
        <p:spPr>
          <a:xfrm flipH="1">
            <a:off x="7531321" y="2549578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3 Tabla">
            <a:extLst>
              <a:ext uri="{FF2B5EF4-FFF2-40B4-BE49-F238E27FC236}">
                <a16:creationId xmlns:a16="http://schemas.microsoft.com/office/drawing/2014/main" id="{4CB6868A-1FB1-C065-C54E-D9E27E3F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46533"/>
              </p:ext>
            </p:extLst>
          </p:nvPr>
        </p:nvGraphicFramePr>
        <p:xfrm>
          <a:off x="6087576" y="3173216"/>
          <a:ext cx="2573856" cy="12170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5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i="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DATOS DE SATISFACCIÓN: </a:t>
                      </a:r>
                    </a:p>
                  </a:txBody>
                  <a:tcPr marL="60093" marR="6009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46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Recopilación de</a:t>
                      </a:r>
                      <a:r>
                        <a:rPr lang="es-MX" sz="1300" b="0" i="1" dirty="0"/>
                        <a:t> feedback </a:t>
                      </a:r>
                      <a:r>
                        <a:rPr lang="es-MX" sz="1300" b="0" dirty="0"/>
                        <a:t>de clientes y usuarios finales sobre el producto o servicio entregado.</a:t>
                      </a:r>
                    </a:p>
                  </a:txBody>
                  <a:tcPr marL="60093" marR="6009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7650715-B4BE-BBE7-2793-853F2E805750}"/>
              </a:ext>
            </a:extLst>
          </p:cNvPr>
          <p:cNvSpPr/>
          <p:nvPr/>
        </p:nvSpPr>
        <p:spPr>
          <a:xfrm>
            <a:off x="6091525" y="1580316"/>
            <a:ext cx="2576038" cy="280991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B071DD-3C16-EEB1-AB0D-CFDD354F7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002" y="1719618"/>
            <a:ext cx="2194103" cy="13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TÉCNICAS DE ANÁLISIS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647C54-2344-1CBC-870D-978EFCE98E8E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RECOPILACIÓN Y ANÁLISIS DE LOS DATOS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421A3C7-B63E-E112-19C8-6CC04ED028A9}"/>
              </a:ext>
            </a:extLst>
          </p:cNvPr>
          <p:cNvCxnSpPr>
            <a:cxnSpLocks/>
          </p:cNvCxnSpPr>
          <p:nvPr/>
        </p:nvCxnSpPr>
        <p:spPr>
          <a:xfrm>
            <a:off x="722046" y="1731558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C73128D9-65F3-F88B-D4E8-1F0F3FF529FE}"/>
              </a:ext>
            </a:extLst>
          </p:cNvPr>
          <p:cNvGrpSpPr/>
          <p:nvPr/>
        </p:nvGrpSpPr>
        <p:grpSpPr>
          <a:xfrm>
            <a:off x="645704" y="1528688"/>
            <a:ext cx="6942211" cy="2781923"/>
            <a:chOff x="645704" y="1528688"/>
            <a:chExt cx="6942211" cy="2781923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2D978A6-9FB3-5810-0781-EDA17292862E}"/>
                </a:ext>
              </a:extLst>
            </p:cNvPr>
            <p:cNvGrpSpPr/>
            <p:nvPr/>
          </p:nvGrpSpPr>
          <p:grpSpPr>
            <a:xfrm>
              <a:off x="645704" y="1528688"/>
              <a:ext cx="6643617" cy="738664"/>
              <a:chOff x="645704" y="1528688"/>
              <a:chExt cx="6643617" cy="738664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2F51A4C-C7FE-7659-3DC8-0B19D25092E2}"/>
                  </a:ext>
                </a:extLst>
              </p:cNvPr>
              <p:cNvSpPr/>
              <p:nvPr/>
            </p:nvSpPr>
            <p:spPr>
              <a:xfrm>
                <a:off x="936447" y="1528688"/>
                <a:ext cx="6352874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ANÁLISIS PREDICTIVO:</a:t>
                </a:r>
              </a:p>
              <a:p>
                <a:r>
                  <a:rPr lang="es-MX" sz="1600" dirty="0"/>
                  <a:t>Uso de modelos estadísticos y algoritmos para prever posibles desviaciones y su impacto en el proyecto.</a:t>
                </a:r>
              </a:p>
            </p:txBody>
          </p:sp>
          <p:sp>
            <p:nvSpPr>
              <p:cNvPr id="17" name="Más 16">
                <a:extLst>
                  <a:ext uri="{FF2B5EF4-FFF2-40B4-BE49-F238E27FC236}">
                    <a16:creationId xmlns:a16="http://schemas.microsoft.com/office/drawing/2014/main" id="{24CC087B-7E98-2D5D-DA46-4BEC93CD991E}"/>
                  </a:ext>
                </a:extLst>
              </p:cNvPr>
              <p:cNvSpPr/>
              <p:nvPr/>
            </p:nvSpPr>
            <p:spPr>
              <a:xfrm>
                <a:off x="645704" y="1538460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1BB29E5-82D4-69A8-2079-F1057F1157A7}"/>
                </a:ext>
              </a:extLst>
            </p:cNvPr>
            <p:cNvGrpSpPr/>
            <p:nvPr/>
          </p:nvGrpSpPr>
          <p:grpSpPr>
            <a:xfrm>
              <a:off x="645704" y="2550318"/>
              <a:ext cx="6350319" cy="738664"/>
              <a:chOff x="645704" y="2275228"/>
              <a:chExt cx="6350319" cy="738664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58B025F-9B79-FACF-7F9B-8A4933735193}"/>
                  </a:ext>
                </a:extLst>
              </p:cNvPr>
              <p:cNvSpPr/>
              <p:nvPr/>
            </p:nvSpPr>
            <p:spPr>
              <a:xfrm>
                <a:off x="936446" y="2275228"/>
                <a:ext cx="6059577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i="1" dirty="0">
                    <a:solidFill>
                      <a:schemeClr val="accent2"/>
                    </a:solidFill>
                  </a:rPr>
                  <a:t>DATA MINING</a:t>
                </a:r>
                <a:r>
                  <a:rPr lang="es-MX" sz="1600" b="1" dirty="0">
                    <a:solidFill>
                      <a:schemeClr val="accent2"/>
                    </a:solidFill>
                  </a:rPr>
                  <a:t>:</a:t>
                </a:r>
                <a:br>
                  <a:rPr lang="es-MX" sz="1600" b="1" dirty="0">
                    <a:solidFill>
                      <a:schemeClr val="accent2"/>
                    </a:solidFill>
                  </a:rPr>
                </a:br>
                <a:r>
                  <a:rPr lang="es-MX" sz="1600" dirty="0"/>
                  <a:t>Aplicación de técnicas de minería de datos para descubrir patrones ocultos en grandes volúmenes de datos.</a:t>
                </a:r>
              </a:p>
            </p:txBody>
          </p:sp>
          <p:sp>
            <p:nvSpPr>
              <p:cNvPr id="15" name="Más 14">
                <a:extLst>
                  <a:ext uri="{FF2B5EF4-FFF2-40B4-BE49-F238E27FC236}">
                    <a16:creationId xmlns:a16="http://schemas.microsoft.com/office/drawing/2014/main" id="{B879D505-C352-97D3-6B67-505B7939F1CE}"/>
                  </a:ext>
                </a:extLst>
              </p:cNvPr>
              <p:cNvSpPr/>
              <p:nvPr/>
            </p:nvSpPr>
            <p:spPr>
              <a:xfrm>
                <a:off x="645704" y="2286116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CDF9B387-39BC-B992-F873-0350FCAEC4EE}"/>
                </a:ext>
              </a:extLst>
            </p:cNvPr>
            <p:cNvGrpSpPr/>
            <p:nvPr/>
          </p:nvGrpSpPr>
          <p:grpSpPr>
            <a:xfrm>
              <a:off x="645704" y="3571947"/>
              <a:ext cx="6942211" cy="738664"/>
              <a:chOff x="645704" y="3237212"/>
              <a:chExt cx="6942211" cy="738664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CAB116C-C0FA-9A3B-85AD-30B2AFA127E7}"/>
                  </a:ext>
                </a:extLst>
              </p:cNvPr>
              <p:cNvSpPr/>
              <p:nvPr/>
            </p:nvSpPr>
            <p:spPr>
              <a:xfrm>
                <a:off x="936446" y="3237212"/>
                <a:ext cx="6651469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i="1" dirty="0">
                    <a:solidFill>
                      <a:schemeClr val="accent2"/>
                    </a:solidFill>
                  </a:rPr>
                  <a:t>BENCHMARKING</a:t>
                </a:r>
                <a:r>
                  <a:rPr lang="es-MX" sz="1600" b="1" dirty="0">
                    <a:solidFill>
                      <a:schemeClr val="accent2"/>
                    </a:solidFill>
                  </a:rPr>
                  <a:t>:</a:t>
                </a:r>
                <a:br>
                  <a:rPr lang="es-MX" sz="1600" b="1" dirty="0">
                    <a:solidFill>
                      <a:schemeClr val="accent2"/>
                    </a:solidFill>
                  </a:rPr>
                </a:br>
                <a:r>
                  <a:rPr lang="es-MX" sz="1600" dirty="0"/>
                  <a:t>Comparación del rendimiento del proyecto con otros proyectos similares para identificar oportunidades de mejora.</a:t>
                </a:r>
                <a:endParaRPr lang="es-PE" sz="1600" dirty="0"/>
              </a:p>
            </p:txBody>
          </p:sp>
          <p:sp>
            <p:nvSpPr>
              <p:cNvPr id="13" name="Más 12">
                <a:extLst>
                  <a:ext uri="{FF2B5EF4-FFF2-40B4-BE49-F238E27FC236}">
                    <a16:creationId xmlns:a16="http://schemas.microsoft.com/office/drawing/2014/main" id="{1AF2A204-5AA7-366C-B9CD-3454920EC5CD}"/>
                  </a:ext>
                </a:extLst>
              </p:cNvPr>
              <p:cNvSpPr/>
              <p:nvPr/>
            </p:nvSpPr>
            <p:spPr>
              <a:xfrm>
                <a:off x="645704" y="3237212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</p:grp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80EEEA0-61E0-B805-DC92-5DA658B02A4A}"/>
              </a:ext>
            </a:extLst>
          </p:cNvPr>
          <p:cNvCxnSpPr>
            <a:cxnSpLocks/>
          </p:cNvCxnSpPr>
          <p:nvPr/>
        </p:nvCxnSpPr>
        <p:spPr>
          <a:xfrm>
            <a:off x="722046" y="2752092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17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HERRAMIENTAS AVANZADAS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08FBE1B-10B1-2A1B-17DF-D4D23C0A2C98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RECOPILACIÓN Y ANÁLISIS DE LOS DATOS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D80DEE8-54B9-9AB7-176A-20F387923AEE}"/>
              </a:ext>
            </a:extLst>
          </p:cNvPr>
          <p:cNvGrpSpPr/>
          <p:nvPr/>
        </p:nvGrpSpPr>
        <p:grpSpPr>
          <a:xfrm>
            <a:off x="1424914" y="1458870"/>
            <a:ext cx="6311153" cy="925201"/>
            <a:chOff x="1424914" y="1458870"/>
            <a:chExt cx="6311153" cy="925201"/>
          </a:xfrm>
        </p:grpSpPr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2AC18769-9650-79A0-5518-E69D6EE568A1}"/>
                </a:ext>
              </a:extLst>
            </p:cNvPr>
            <p:cNvSpPr/>
            <p:nvPr/>
          </p:nvSpPr>
          <p:spPr>
            <a:xfrm>
              <a:off x="1424914" y="1458870"/>
              <a:ext cx="6311153" cy="925200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4"/>
                </a:buClr>
              </a:pPr>
              <a:r>
                <a:rPr lang="es-PE" sz="1400" b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HERRAMIENTAS DE BI (BUSINESS INTELLIGENCE): </a:t>
              </a:r>
            </a:p>
            <a:p>
              <a:pPr marL="134938" indent="-134938">
                <a:buClr>
                  <a:schemeClr val="accent4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Plataformas como Tableau o Power BI para la visualización y análisis</a:t>
              </a:r>
              <a:br>
                <a:rPr lang="es-MX" sz="1400" dirty="0">
                  <a:solidFill>
                    <a:schemeClr val="tx1"/>
                  </a:solidFill>
                </a:rPr>
              </a:br>
              <a:r>
                <a:rPr lang="es-MX" sz="1400" dirty="0">
                  <a:solidFill>
                    <a:schemeClr val="tx1"/>
                  </a:solidFill>
                </a:rPr>
                <a:t>de datos complejos.</a:t>
              </a:r>
            </a:p>
          </p:txBody>
        </p:sp>
        <p:sp>
          <p:nvSpPr>
            <p:cNvPr id="22" name="Redondear rectángulo de esquina del mismo lado 21">
              <a:extLst>
                <a:ext uri="{FF2B5EF4-FFF2-40B4-BE49-F238E27FC236}">
                  <a16:creationId xmlns:a16="http://schemas.microsoft.com/office/drawing/2014/main" id="{5268B61D-0FE4-2154-B726-7BCA7938CF43}"/>
                </a:ext>
              </a:extLst>
            </p:cNvPr>
            <p:cNvSpPr/>
            <p:nvPr/>
          </p:nvSpPr>
          <p:spPr>
            <a:xfrm rot="16200000">
              <a:off x="1344505" y="1539280"/>
              <a:ext cx="925200" cy="764381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3B02671-8F03-F952-EA84-57FED2D22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820" y="1641289"/>
              <a:ext cx="567001" cy="545193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9F7E93C-43AF-16D9-8E87-4B8CE984943D}"/>
              </a:ext>
            </a:extLst>
          </p:cNvPr>
          <p:cNvGrpSpPr/>
          <p:nvPr/>
        </p:nvGrpSpPr>
        <p:grpSpPr>
          <a:xfrm>
            <a:off x="1424914" y="2585293"/>
            <a:ext cx="6311153" cy="925201"/>
            <a:chOff x="1424914" y="2581773"/>
            <a:chExt cx="6311153" cy="925201"/>
          </a:xfrm>
        </p:grpSpPr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1DAF5755-3CE7-A355-0A6E-78587656626F}"/>
                </a:ext>
              </a:extLst>
            </p:cNvPr>
            <p:cNvSpPr/>
            <p:nvPr/>
          </p:nvSpPr>
          <p:spPr>
            <a:xfrm>
              <a:off x="1424914" y="2581773"/>
              <a:ext cx="6311153" cy="925200"/>
            </a:xfrm>
            <a:prstGeom prst="roundRect">
              <a:avLst/>
            </a:prstGeom>
            <a:solidFill>
              <a:srgbClr val="FF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4"/>
                </a:buClr>
              </a:pPr>
              <a:r>
                <a:rPr lang="es-PE" sz="1400" b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ANÁLISIS EN TIEMPO REAL: </a:t>
              </a:r>
            </a:p>
            <a:p>
              <a:pPr marL="134938" indent="-134938">
                <a:buClr>
                  <a:schemeClr val="accent4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Uso de sistemas que recopilan y analizan datos en tiempo real, permitiendo una respuesta rápida ante problemas.</a:t>
              </a:r>
            </a:p>
          </p:txBody>
        </p:sp>
        <p:sp>
          <p:nvSpPr>
            <p:cNvPr id="25" name="Redondear rectángulo de esquina del mismo lado 24">
              <a:extLst>
                <a:ext uri="{FF2B5EF4-FFF2-40B4-BE49-F238E27FC236}">
                  <a16:creationId xmlns:a16="http://schemas.microsoft.com/office/drawing/2014/main" id="{C5836443-B457-F41A-207F-1B9F2D2352C8}"/>
                </a:ext>
              </a:extLst>
            </p:cNvPr>
            <p:cNvSpPr/>
            <p:nvPr/>
          </p:nvSpPr>
          <p:spPr>
            <a:xfrm rot="16200000">
              <a:off x="1344505" y="2662183"/>
              <a:ext cx="925200" cy="764381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660C63A-D954-052D-9D01-244F86BE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6416" y="2777319"/>
              <a:ext cx="561434" cy="545082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24383FF-13DF-0A58-A36C-90B171DC8877}"/>
              </a:ext>
            </a:extLst>
          </p:cNvPr>
          <p:cNvGrpSpPr/>
          <p:nvPr/>
        </p:nvGrpSpPr>
        <p:grpSpPr>
          <a:xfrm>
            <a:off x="1424914" y="3711716"/>
            <a:ext cx="6311153" cy="925201"/>
            <a:chOff x="1424914" y="3711716"/>
            <a:chExt cx="6311153" cy="925201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A943A53-45E3-8239-CB30-0B69AF3D6E8A}"/>
                </a:ext>
              </a:extLst>
            </p:cNvPr>
            <p:cNvGrpSpPr/>
            <p:nvPr/>
          </p:nvGrpSpPr>
          <p:grpSpPr>
            <a:xfrm>
              <a:off x="1424914" y="3711716"/>
              <a:ext cx="6311153" cy="925201"/>
              <a:chOff x="1424914" y="2581773"/>
              <a:chExt cx="6311153" cy="925201"/>
            </a:xfrm>
          </p:grpSpPr>
          <p:sp>
            <p:nvSpPr>
              <p:cNvPr id="32" name="Rectángulo redondeado 31">
                <a:extLst>
                  <a:ext uri="{FF2B5EF4-FFF2-40B4-BE49-F238E27FC236}">
                    <a16:creationId xmlns:a16="http://schemas.microsoft.com/office/drawing/2014/main" id="{F03C35FF-66BB-E663-FA61-2FA09B65A150}"/>
                  </a:ext>
                </a:extLst>
              </p:cNvPr>
              <p:cNvSpPr/>
              <p:nvPr/>
            </p:nvSpPr>
            <p:spPr>
              <a:xfrm>
                <a:off x="1424914" y="2581773"/>
                <a:ext cx="6311153" cy="925200"/>
              </a:xfrm>
              <a:prstGeom prst="roundRect">
                <a:avLst/>
              </a:prstGeom>
              <a:solidFill>
                <a:srgbClr val="FFD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4"/>
                  </a:buClr>
                </a:pPr>
                <a:r>
                  <a:rPr lang="es-PE" sz="1400" b="1" i="1" dirty="0">
                    <a:solidFill>
                      <a:schemeClr val="accent4"/>
                    </a:solidFill>
                    <a:latin typeface="Calibri" charset="0"/>
                    <a:ea typeface="Calibri" charset="0"/>
                    <a:cs typeface="Calibri" charset="0"/>
                  </a:rPr>
                  <a:t>DASHBOARDS</a:t>
                </a:r>
                <a:r>
                  <a:rPr lang="es-PE" sz="1400" b="1" dirty="0">
                    <a:solidFill>
                      <a:schemeClr val="accent4"/>
                    </a:solidFill>
                    <a:latin typeface="Calibri" charset="0"/>
                    <a:ea typeface="Calibri" charset="0"/>
                    <a:cs typeface="Calibri" charset="0"/>
                  </a:rPr>
                  <a:t> PERSONALIZADOS: </a:t>
                </a:r>
              </a:p>
              <a:p>
                <a:pPr marL="134938" indent="-134938">
                  <a:buClr>
                    <a:schemeClr val="accent4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Creación de paneles de control específicos para diferentes niveles de la organización, mostrando los datos más relevantes para cada rol.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3" name="Redondear rectángulo de esquina del mismo lado 32">
                <a:extLst>
                  <a:ext uri="{FF2B5EF4-FFF2-40B4-BE49-F238E27FC236}">
                    <a16:creationId xmlns:a16="http://schemas.microsoft.com/office/drawing/2014/main" id="{41A52A60-5928-1364-B014-708B77869AF8}"/>
                  </a:ext>
                </a:extLst>
              </p:cNvPr>
              <p:cNvSpPr/>
              <p:nvPr/>
            </p:nvSpPr>
            <p:spPr>
              <a:xfrm rot="16200000">
                <a:off x="1344505" y="2662183"/>
                <a:ext cx="925200" cy="764381"/>
              </a:xfrm>
              <a:prstGeom prst="round2Same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DF8BD92-AA33-F10B-50BC-87982C2D7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7887" y="3957826"/>
              <a:ext cx="583678" cy="449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88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4011409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CONTROL INTEGRADO </a:t>
            </a: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DE CAMBIOS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3" y="919298"/>
            <a:ext cx="3881990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 </a:t>
            </a:r>
            <a:endParaRPr lang="es-MX" sz="16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MX" sz="1600" dirty="0"/>
              <a:t>El control integrado de cambios es un proceso formal y estructurado que </a:t>
            </a:r>
            <a:r>
              <a:rPr lang="es-MX" sz="1600" b="1" dirty="0">
                <a:solidFill>
                  <a:schemeClr val="accent5"/>
                </a:solidFill>
              </a:rPr>
              <a:t>permite gestionar las modificaciones en el proyecto </a:t>
            </a:r>
            <a:r>
              <a:rPr lang="es-MX" sz="1600" dirty="0"/>
              <a:t>de manera coherente y controlada.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MX" sz="1600" dirty="0"/>
              <a:t>Se asegura de que los cambios sean analizados, aprobados y documentados correctamente, minimizando los impactos negativos en el proyecto.</a:t>
            </a:r>
            <a:endParaRPr lang="es-PE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4537BC-C7BE-4BB2-E8B8-C7B1FC64DFA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 INTEGRADO DE CAMBIOS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AAA067-66BF-C1D9-7E2F-78AAF19E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9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BB7A224-70E5-A063-777F-3C1619FF19E2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 INTEGRADO DE CAMBIOS</a:t>
            </a:r>
          </a:p>
        </p:txBody>
      </p:sp>
      <p:sp>
        <p:nvSpPr>
          <p:cNvPr id="12" name="1 CuadroTexto">
            <a:extLst>
              <a:ext uri="{FF2B5EF4-FFF2-40B4-BE49-F238E27FC236}">
                <a16:creationId xmlns:a16="http://schemas.microsoft.com/office/drawing/2014/main" id="{03EE8DBA-6432-58F5-EEFC-1056B275DAD9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1019150-9A5E-E75B-BDFC-43514DEEF9C0}"/>
              </a:ext>
            </a:extLst>
          </p:cNvPr>
          <p:cNvSpPr/>
          <p:nvPr/>
        </p:nvSpPr>
        <p:spPr>
          <a:xfrm>
            <a:off x="1424914" y="1458870"/>
            <a:ext cx="6311153" cy="925200"/>
          </a:xfrm>
          <a:prstGeom prst="roundRect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>
              <a:buClr>
                <a:srgbClr val="7150A0"/>
              </a:buClr>
            </a:pPr>
            <a:r>
              <a:rPr lang="es-PE" sz="1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EVITA LA “CORRUPCIÓN DEL ALCANCE": </a:t>
            </a:r>
          </a:p>
          <a:p>
            <a:pPr marL="134938" indent="-134938">
              <a:buClr>
                <a:srgbClr val="7150A0"/>
              </a:buClr>
              <a:buFont typeface="Arial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Controlar los cambios es crucial para evitar que el proyecto crezca</a:t>
            </a:r>
            <a:br>
              <a:rPr lang="es-MX" sz="1400" dirty="0">
                <a:solidFill>
                  <a:schemeClr val="tx1"/>
                </a:solidFill>
              </a:rPr>
            </a:br>
            <a:r>
              <a:rPr lang="es-MX" sz="1400" dirty="0">
                <a:solidFill>
                  <a:schemeClr val="tx1"/>
                </a:solidFill>
              </a:rPr>
              <a:t>más allá de sus objetivos originales sin el debido control.</a:t>
            </a:r>
            <a:endParaRPr lang="es-P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dondear rectángulo de esquina del mismo lado 13">
            <a:extLst>
              <a:ext uri="{FF2B5EF4-FFF2-40B4-BE49-F238E27FC236}">
                <a16:creationId xmlns:a16="http://schemas.microsoft.com/office/drawing/2014/main" id="{4C3400C2-5C40-C077-0ABA-D6CC96FD9448}"/>
              </a:ext>
            </a:extLst>
          </p:cNvPr>
          <p:cNvSpPr/>
          <p:nvPr/>
        </p:nvSpPr>
        <p:spPr>
          <a:xfrm rot="16200000">
            <a:off x="1344505" y="1539280"/>
            <a:ext cx="925200" cy="764381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A60EE09-8BA9-1A73-88B1-887E520E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15" y="1590881"/>
            <a:ext cx="467137" cy="661178"/>
          </a:xfrm>
          <a:prstGeom prst="rect">
            <a:avLst/>
          </a:prstGeom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8EA4AE1-4B0C-6916-C17F-0FEC51E4C6F0}"/>
              </a:ext>
            </a:extLst>
          </p:cNvPr>
          <p:cNvSpPr/>
          <p:nvPr/>
        </p:nvSpPr>
        <p:spPr>
          <a:xfrm>
            <a:off x="1424914" y="2585293"/>
            <a:ext cx="6311153" cy="925200"/>
          </a:xfrm>
          <a:prstGeom prst="roundRect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>
              <a:buClr>
                <a:srgbClr val="7150A0"/>
              </a:buClr>
            </a:pPr>
            <a:r>
              <a:rPr lang="es-PE" sz="1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MANTIENE LA COHERENCIA: </a:t>
            </a:r>
          </a:p>
          <a:p>
            <a:pPr marL="134938" indent="-134938">
              <a:buClr>
                <a:srgbClr val="7150A0"/>
              </a:buClr>
              <a:buFont typeface="Arial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Asegura que todos los aspectos del proyecto (alcance, tiempo, costo, calidad) estén alineados a pesar de los cambios.</a:t>
            </a:r>
            <a:endParaRPr lang="es-P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dondear rectángulo de esquina del mismo lado 17">
            <a:extLst>
              <a:ext uri="{FF2B5EF4-FFF2-40B4-BE49-F238E27FC236}">
                <a16:creationId xmlns:a16="http://schemas.microsoft.com/office/drawing/2014/main" id="{4EFF0B59-C673-3B6A-A6E0-809437D9CEE7}"/>
              </a:ext>
            </a:extLst>
          </p:cNvPr>
          <p:cNvSpPr/>
          <p:nvPr/>
        </p:nvSpPr>
        <p:spPr>
          <a:xfrm rot="16200000">
            <a:off x="1344505" y="2665703"/>
            <a:ext cx="925200" cy="764381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270F3FC-1F64-0859-59CE-515772D5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15" y="2717304"/>
            <a:ext cx="467137" cy="661178"/>
          </a:xfrm>
          <a:prstGeom prst="rect">
            <a:avLst/>
          </a:prstGeom>
        </p:spPr>
      </p:pic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39F9081-959D-5CD1-304B-92A11D35D6FC}"/>
              </a:ext>
            </a:extLst>
          </p:cNvPr>
          <p:cNvSpPr/>
          <p:nvPr/>
        </p:nvSpPr>
        <p:spPr>
          <a:xfrm>
            <a:off x="1424914" y="3711716"/>
            <a:ext cx="6311153" cy="925200"/>
          </a:xfrm>
          <a:prstGeom prst="roundRect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00" tIns="0" rIns="0" bIns="0" rtlCol="0" anchor="ctr"/>
          <a:lstStyle/>
          <a:p>
            <a:pPr>
              <a:buClr>
                <a:srgbClr val="7150A0"/>
              </a:buClr>
            </a:pPr>
            <a:r>
              <a:rPr lang="es-PE" sz="1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FACILITA LA COMUNICACIÓN: </a:t>
            </a:r>
          </a:p>
          <a:p>
            <a:pPr marL="134938" indent="-134938">
              <a:buClr>
                <a:srgbClr val="7150A0"/>
              </a:buClr>
              <a:buFont typeface="Arial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Establece un canal claro y formal para la solicitud, evaluación y aprobación de cambios, mejorando la transparencia.</a:t>
            </a:r>
            <a:endParaRPr lang="es-P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8D68EDAA-4416-ACAB-ABF4-F986A3AF0911}"/>
              </a:ext>
            </a:extLst>
          </p:cNvPr>
          <p:cNvSpPr/>
          <p:nvPr/>
        </p:nvSpPr>
        <p:spPr>
          <a:xfrm rot="16200000">
            <a:off x="1344505" y="3792126"/>
            <a:ext cx="925200" cy="764381"/>
          </a:xfrm>
          <a:prstGeom prst="round2SameRect">
            <a:avLst/>
          </a:prstGeom>
          <a:solidFill>
            <a:srgbClr val="71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674A9D1-33BD-8C23-04FA-F873BF805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15" y="3843727"/>
            <a:ext cx="467137" cy="6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3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PROCESO DE CONTROL DE CAMBIOS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09CC95-1A48-2133-EC35-BCA095414A75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 INTEGRADO DE CAMBIOS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2960B55-6617-122B-1393-50F6ADEDFB36}"/>
              </a:ext>
            </a:extLst>
          </p:cNvPr>
          <p:cNvCxnSpPr>
            <a:cxnSpLocks/>
          </p:cNvCxnSpPr>
          <p:nvPr/>
        </p:nvCxnSpPr>
        <p:spPr>
          <a:xfrm>
            <a:off x="992156" y="1617773"/>
            <a:ext cx="0" cy="2930436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5B5FA07-9C42-F476-13C7-32CDF0975A43}"/>
              </a:ext>
            </a:extLst>
          </p:cNvPr>
          <p:cNvGrpSpPr/>
          <p:nvPr/>
        </p:nvGrpSpPr>
        <p:grpSpPr>
          <a:xfrm>
            <a:off x="436131" y="1416701"/>
            <a:ext cx="4887430" cy="498936"/>
            <a:chOff x="436131" y="1416701"/>
            <a:chExt cx="4887430" cy="498936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9067812-5D86-3AE5-2B78-A5810D98D588}"/>
                </a:ext>
              </a:extLst>
            </p:cNvPr>
            <p:cNvSpPr/>
            <p:nvPr/>
          </p:nvSpPr>
          <p:spPr>
            <a:xfrm>
              <a:off x="1210606" y="1484750"/>
              <a:ext cx="411295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s-MX" sz="1400" b="1" dirty="0">
                  <a:solidFill>
                    <a:srgbClr val="7150A0"/>
                  </a:solidFill>
                </a:rPr>
                <a:t>RECEPCIÓN DE LA SOLICITUD DE CAMBIO:</a:t>
              </a:r>
              <a:br>
                <a:rPr lang="es-MX" sz="1400" b="1" dirty="0">
                  <a:solidFill>
                    <a:srgbClr val="7150A0"/>
                  </a:solidFill>
                </a:rPr>
              </a:br>
              <a:r>
                <a:rPr lang="es-MX" sz="1400" dirty="0"/>
                <a:t>Captura formal de la solicitud de cambio en un registro.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D4C0DD0-5A13-57C4-B10A-0698D844581D}"/>
                </a:ext>
              </a:extLst>
            </p:cNvPr>
            <p:cNvSpPr/>
            <p:nvPr/>
          </p:nvSpPr>
          <p:spPr>
            <a:xfrm>
              <a:off x="436131" y="1416701"/>
              <a:ext cx="40081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s-ES" sz="2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01</a:t>
              </a:r>
              <a:endParaRPr lang="es-PE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20" name="Agrupar 29">
              <a:extLst>
                <a:ext uri="{FF2B5EF4-FFF2-40B4-BE49-F238E27FC236}">
                  <a16:creationId xmlns:a16="http://schemas.microsoft.com/office/drawing/2014/main" id="{B83DFF3B-8F8C-AF84-7BA7-536D0D1A86E2}"/>
                </a:ext>
              </a:extLst>
            </p:cNvPr>
            <p:cNvGrpSpPr/>
            <p:nvPr/>
          </p:nvGrpSpPr>
          <p:grpSpPr>
            <a:xfrm>
              <a:off x="921760" y="1520740"/>
              <a:ext cx="140792" cy="140258"/>
              <a:chOff x="3427964" y="2244682"/>
              <a:chExt cx="225891" cy="225034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2B1FE3E-01F2-0B79-F73D-FC934ECC7EE1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5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3A04B343-3CC8-1359-0DCD-7C8054DC43D0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60804DF-6520-C50B-7583-387CB11CFC72}"/>
              </a:ext>
            </a:extLst>
          </p:cNvPr>
          <p:cNvGrpSpPr/>
          <p:nvPr/>
        </p:nvGrpSpPr>
        <p:grpSpPr>
          <a:xfrm>
            <a:off x="436131" y="2122959"/>
            <a:ext cx="5895776" cy="471727"/>
            <a:chOff x="436131" y="2103496"/>
            <a:chExt cx="5895776" cy="47172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9C83548-083A-C705-C7F8-ED736C6B0380}"/>
                </a:ext>
              </a:extLst>
            </p:cNvPr>
            <p:cNvSpPr/>
            <p:nvPr/>
          </p:nvSpPr>
          <p:spPr>
            <a:xfrm>
              <a:off x="436131" y="2103496"/>
              <a:ext cx="40081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s-ES" sz="2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02</a:t>
              </a:r>
              <a:endParaRPr lang="es-PE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2593584-2966-B78F-09CF-30A9F8F14D4F}"/>
                </a:ext>
              </a:extLst>
            </p:cNvPr>
            <p:cNvSpPr/>
            <p:nvPr/>
          </p:nvSpPr>
          <p:spPr>
            <a:xfrm>
              <a:off x="1210607" y="2144336"/>
              <a:ext cx="512130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s-MX" sz="1400" b="1" dirty="0">
                  <a:solidFill>
                    <a:srgbClr val="7150A0"/>
                  </a:solidFill>
                </a:rPr>
                <a:t>EVALUACIÓN DEL CAMBIO:</a:t>
              </a:r>
              <a:br>
                <a:rPr lang="es-MX" sz="1400" b="1" dirty="0">
                  <a:solidFill>
                    <a:srgbClr val="7150A0"/>
                  </a:solidFill>
                </a:rPr>
              </a:br>
              <a:r>
                <a:rPr lang="es-MX" sz="1400" dirty="0"/>
                <a:t>Análisis de impacto en términos de costos, tiempo, recursos y calidad.</a:t>
              </a:r>
            </a:p>
          </p:txBody>
        </p:sp>
        <p:grpSp>
          <p:nvGrpSpPr>
            <p:cNvPr id="27" name="Agrupar 29">
              <a:extLst>
                <a:ext uri="{FF2B5EF4-FFF2-40B4-BE49-F238E27FC236}">
                  <a16:creationId xmlns:a16="http://schemas.microsoft.com/office/drawing/2014/main" id="{9BB9AC86-5832-5AA8-8305-3A08E497A924}"/>
                </a:ext>
              </a:extLst>
            </p:cNvPr>
            <p:cNvGrpSpPr/>
            <p:nvPr/>
          </p:nvGrpSpPr>
          <p:grpSpPr>
            <a:xfrm>
              <a:off x="921760" y="2204590"/>
              <a:ext cx="140792" cy="140258"/>
              <a:chOff x="3427964" y="2244682"/>
              <a:chExt cx="225891" cy="225034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169C0A6F-F687-6424-B86B-11ECAC7190CE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5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AFF01AA0-7982-D120-290F-7E5F4853256E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6DBEC12-C524-31F3-3126-7BF9195D4C2D}"/>
              </a:ext>
            </a:extLst>
          </p:cNvPr>
          <p:cNvGrpSpPr/>
          <p:nvPr/>
        </p:nvGrpSpPr>
        <p:grpSpPr>
          <a:xfrm>
            <a:off x="436131" y="2802008"/>
            <a:ext cx="5851935" cy="481837"/>
            <a:chOff x="436131" y="2968416"/>
            <a:chExt cx="5851935" cy="48183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7046BB-FA92-FE20-6A28-757E7C54E79B}"/>
                </a:ext>
              </a:extLst>
            </p:cNvPr>
            <p:cNvSpPr/>
            <p:nvPr/>
          </p:nvSpPr>
          <p:spPr>
            <a:xfrm>
              <a:off x="436131" y="2968416"/>
              <a:ext cx="40081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s-ES" sz="2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03</a:t>
              </a:r>
              <a:endParaRPr lang="es-PE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A6B1F10-CB60-A0FE-B822-C0AC8F7939D0}"/>
                </a:ext>
              </a:extLst>
            </p:cNvPr>
            <p:cNvSpPr/>
            <p:nvPr/>
          </p:nvSpPr>
          <p:spPr>
            <a:xfrm>
              <a:off x="1210606" y="3019366"/>
              <a:ext cx="507746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s-MX" sz="1400" b="1" dirty="0">
                  <a:solidFill>
                    <a:srgbClr val="7150A0"/>
                  </a:solidFill>
                </a:rPr>
                <a:t>DECISIÓN SOBRE EL CAMBIO:</a:t>
              </a:r>
              <a:br>
                <a:rPr lang="es-MX" sz="1400" b="1" dirty="0">
                  <a:solidFill>
                    <a:srgbClr val="7150A0"/>
                  </a:solidFill>
                </a:rPr>
              </a:br>
              <a:r>
                <a:rPr lang="es-MX" sz="1400" dirty="0"/>
                <a:t>Aprobación, rechazo o solicitud de modificaciones adicionales.</a:t>
              </a: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8FB1151D-AD5E-9ACE-00CE-5CF36F4405D1}"/>
                </a:ext>
              </a:extLst>
            </p:cNvPr>
            <p:cNvGrpSpPr/>
            <p:nvPr/>
          </p:nvGrpSpPr>
          <p:grpSpPr>
            <a:xfrm>
              <a:off x="921760" y="3059161"/>
              <a:ext cx="140792" cy="140258"/>
              <a:chOff x="3427964" y="2244682"/>
              <a:chExt cx="225891" cy="225034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B71E71D1-D787-BA2D-EFD3-8B05DBE465FB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5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4318CDCF-16CE-8DEF-71B7-983D5E4C231C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A222246A-D6D8-2E53-9DD4-DD15B07B852F}"/>
              </a:ext>
            </a:extLst>
          </p:cNvPr>
          <p:cNvGrpSpPr/>
          <p:nvPr/>
        </p:nvGrpSpPr>
        <p:grpSpPr>
          <a:xfrm>
            <a:off x="438458" y="3491167"/>
            <a:ext cx="6056287" cy="702464"/>
            <a:chOff x="438458" y="3622819"/>
            <a:chExt cx="6056287" cy="702464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D6CE3DB8-639C-0C72-56FF-4CC9897D3A53}"/>
                </a:ext>
              </a:extLst>
            </p:cNvPr>
            <p:cNvSpPr/>
            <p:nvPr/>
          </p:nvSpPr>
          <p:spPr>
            <a:xfrm>
              <a:off x="1210607" y="3678952"/>
              <a:ext cx="5284138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s-MX" sz="1400" b="1" dirty="0">
                  <a:solidFill>
                    <a:srgbClr val="7150A0"/>
                  </a:solidFill>
                </a:rPr>
                <a:t>IMPLEMENTACIÓN DEL CAMBIO:</a:t>
              </a:r>
              <a:br>
                <a:rPr lang="es-MX" sz="1400" b="1" dirty="0">
                  <a:solidFill>
                    <a:srgbClr val="7150A0"/>
                  </a:solidFill>
                </a:rPr>
              </a:br>
              <a:r>
                <a:rPr lang="es-MX" sz="1400" dirty="0"/>
                <a:t>Ejecución del cambio aprobado con la actualización de la documentación y planes del proyecto.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C0E6FD4-484F-4206-1FEC-DD6020049E62}"/>
                </a:ext>
              </a:extLst>
            </p:cNvPr>
            <p:cNvSpPr/>
            <p:nvPr/>
          </p:nvSpPr>
          <p:spPr>
            <a:xfrm>
              <a:off x="438458" y="3622819"/>
              <a:ext cx="40081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s-ES" sz="2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04</a:t>
              </a:r>
              <a:endParaRPr lang="es-PE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3" name="Agrupar 29">
              <a:extLst>
                <a:ext uri="{FF2B5EF4-FFF2-40B4-BE49-F238E27FC236}">
                  <a16:creationId xmlns:a16="http://schemas.microsoft.com/office/drawing/2014/main" id="{FA07E3C5-44F7-0312-C48B-078501E6DBE7}"/>
                </a:ext>
              </a:extLst>
            </p:cNvPr>
            <p:cNvGrpSpPr/>
            <p:nvPr/>
          </p:nvGrpSpPr>
          <p:grpSpPr>
            <a:xfrm>
              <a:off x="921760" y="3726283"/>
              <a:ext cx="140792" cy="140258"/>
              <a:chOff x="3427964" y="2244682"/>
              <a:chExt cx="225891" cy="225034"/>
            </a:xfrm>
          </p:grpSpPr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37C6368D-5CFF-024E-5A9F-213B1CE4E562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5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26C42411-5376-089C-588F-D30AD7A48D6C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BF62509-5E01-AFE8-A383-948E60D9F71A}"/>
              </a:ext>
            </a:extLst>
          </p:cNvPr>
          <p:cNvGrpSpPr/>
          <p:nvPr/>
        </p:nvGrpSpPr>
        <p:grpSpPr>
          <a:xfrm>
            <a:off x="432956" y="4400953"/>
            <a:ext cx="5967843" cy="493731"/>
            <a:chOff x="432956" y="4275693"/>
            <a:chExt cx="5967843" cy="49373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1EF1B9E-73A0-43BC-9A03-B1E655E97B47}"/>
                </a:ext>
              </a:extLst>
            </p:cNvPr>
            <p:cNvSpPr/>
            <p:nvPr/>
          </p:nvSpPr>
          <p:spPr>
            <a:xfrm>
              <a:off x="1210606" y="4338537"/>
              <a:ext cx="5190193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s-MX" sz="1400" b="1" dirty="0">
                  <a:solidFill>
                    <a:srgbClr val="7150A0"/>
                  </a:solidFill>
                </a:rPr>
                <a:t>MONITOREO DEL CAMBIO:</a:t>
              </a:r>
              <a:br>
                <a:rPr lang="es-MX" sz="1400" b="1" dirty="0">
                  <a:solidFill>
                    <a:srgbClr val="7150A0"/>
                  </a:solidFill>
                </a:rPr>
              </a:br>
              <a:r>
                <a:rPr lang="es-MX" sz="1400" dirty="0"/>
                <a:t>Seguimiento del impacto del cambio implementado.</a:t>
              </a:r>
              <a:endParaRPr lang="es-PE" sz="1400" dirty="0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50CF83F6-9750-FF9E-F976-81B31907DAA3}"/>
                </a:ext>
              </a:extLst>
            </p:cNvPr>
            <p:cNvSpPr/>
            <p:nvPr/>
          </p:nvSpPr>
          <p:spPr>
            <a:xfrm>
              <a:off x="432956" y="4275693"/>
              <a:ext cx="40081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s-ES" sz="2400" b="1" dirty="0">
                  <a:solidFill>
                    <a:srgbClr val="7150A0"/>
                  </a:solidFill>
                  <a:latin typeface="Calibri" charset="0"/>
                  <a:ea typeface="Calibri" charset="0"/>
                  <a:cs typeface="Calibri" charset="0"/>
                </a:rPr>
                <a:t>05</a:t>
              </a:r>
              <a:endParaRPr lang="es-PE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6" name="Agrupar 29">
              <a:extLst>
                <a:ext uri="{FF2B5EF4-FFF2-40B4-BE49-F238E27FC236}">
                  <a16:creationId xmlns:a16="http://schemas.microsoft.com/office/drawing/2014/main" id="{278D983E-5E9C-97AA-3649-7A72A76D3FBE}"/>
                </a:ext>
              </a:extLst>
            </p:cNvPr>
            <p:cNvGrpSpPr/>
            <p:nvPr/>
          </p:nvGrpSpPr>
          <p:grpSpPr>
            <a:xfrm>
              <a:off x="921760" y="4377530"/>
              <a:ext cx="140792" cy="140258"/>
              <a:chOff x="3427964" y="2244682"/>
              <a:chExt cx="225891" cy="225034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4FC8402-9FD7-BBBA-8AEB-A18F49CF7C15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5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F2B505D1-9937-498C-C89C-6DFAED8F5EA3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50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44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MEJORES PRÁCTICAS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3BF5A77-46EF-4C8A-F8C0-F1E554A1FA3A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CONTROL INTEGRADO DE CAMBIOS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5926690-DA5F-F519-E496-150E5A70DDE0}"/>
              </a:ext>
            </a:extLst>
          </p:cNvPr>
          <p:cNvGrpSpPr/>
          <p:nvPr/>
        </p:nvGrpSpPr>
        <p:grpSpPr>
          <a:xfrm>
            <a:off x="555571" y="1459149"/>
            <a:ext cx="8032858" cy="1631967"/>
            <a:chOff x="581870" y="1788161"/>
            <a:chExt cx="8032858" cy="1302955"/>
          </a:xfrm>
        </p:grpSpPr>
        <p:sp>
          <p:nvSpPr>
            <p:cNvPr id="13" name="Llamada rectangular redondeada 12">
              <a:extLst>
                <a:ext uri="{FF2B5EF4-FFF2-40B4-BE49-F238E27FC236}">
                  <a16:creationId xmlns:a16="http://schemas.microsoft.com/office/drawing/2014/main" id="{D6DF1DD4-C84E-A1FE-0CDB-830DF73353FB}"/>
                </a:ext>
              </a:extLst>
            </p:cNvPr>
            <p:cNvSpPr/>
            <p:nvPr/>
          </p:nvSpPr>
          <p:spPr>
            <a:xfrm>
              <a:off x="581870" y="1788161"/>
              <a:ext cx="2444221" cy="1302955"/>
            </a:xfrm>
            <a:prstGeom prst="wedgeRoundRectCallout">
              <a:avLst>
                <a:gd name="adj1" fmla="val 77348"/>
                <a:gd name="adj2" fmla="val 147903"/>
                <a:gd name="adj3" fmla="val 16667"/>
              </a:avLst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108000" rtlCol="0" anchor="t"/>
            <a:lstStyle/>
            <a:p>
              <a:r>
                <a:rPr lang="es-MX" sz="1400" b="1" dirty="0"/>
                <a:t>Establecer Líneas Base Claras</a:t>
              </a:r>
              <a:r>
                <a:rPr lang="es-MX" sz="1400" dirty="0"/>
                <a:t>: Tener definidas y acordadas las líneas base del alcance, tiempo y costo, contra las cuales se medirán los cambios.</a:t>
              </a:r>
              <a:endParaRPr lang="es-PE" sz="1400" dirty="0"/>
            </a:p>
          </p:txBody>
        </p:sp>
        <p:sp>
          <p:nvSpPr>
            <p:cNvPr id="15" name="Llamada rectangular redondeada 14">
              <a:extLst>
                <a:ext uri="{FF2B5EF4-FFF2-40B4-BE49-F238E27FC236}">
                  <a16:creationId xmlns:a16="http://schemas.microsoft.com/office/drawing/2014/main" id="{AA9E149F-0343-4664-B734-31FA18C68C39}"/>
                </a:ext>
              </a:extLst>
            </p:cNvPr>
            <p:cNvSpPr/>
            <p:nvPr/>
          </p:nvSpPr>
          <p:spPr>
            <a:xfrm>
              <a:off x="6170507" y="1788161"/>
              <a:ext cx="2444221" cy="1302955"/>
            </a:xfrm>
            <a:prstGeom prst="wedgeRoundRectCallout">
              <a:avLst>
                <a:gd name="adj1" fmla="val -77283"/>
                <a:gd name="adj2" fmla="val 148423"/>
                <a:gd name="adj3" fmla="val 16667"/>
              </a:avLst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108000" rtlCol="0" anchor="t"/>
            <a:lstStyle/>
            <a:p>
              <a:r>
                <a:rPr lang="es-MX" sz="1400" b="1" dirty="0"/>
                <a:t>Auditorías de Cambios</a:t>
              </a:r>
              <a:r>
                <a:rPr lang="es-MX" sz="1400" dirty="0"/>
                <a:t>: Realizar revisiones periódicas del proceso de control de cambios para asegurar su efectividad y eficiencia.</a:t>
              </a:r>
              <a:endParaRPr lang="es-PE" sz="1400" dirty="0"/>
            </a:p>
          </p:txBody>
        </p:sp>
        <p:sp>
          <p:nvSpPr>
            <p:cNvPr id="16" name="Llamada rectangular redondeada 15">
              <a:extLst>
                <a:ext uri="{FF2B5EF4-FFF2-40B4-BE49-F238E27FC236}">
                  <a16:creationId xmlns:a16="http://schemas.microsoft.com/office/drawing/2014/main" id="{E89DC824-7807-3C19-A1F4-6850D7771BFF}"/>
                </a:ext>
              </a:extLst>
            </p:cNvPr>
            <p:cNvSpPr/>
            <p:nvPr/>
          </p:nvSpPr>
          <p:spPr>
            <a:xfrm>
              <a:off x="3376189" y="1788161"/>
              <a:ext cx="2444221" cy="1302955"/>
            </a:xfrm>
            <a:prstGeom prst="wedgeRoundRectCallout">
              <a:avLst>
                <a:gd name="adj1" fmla="val 6684"/>
                <a:gd name="adj2" fmla="val 134907"/>
                <a:gd name="adj3" fmla="val 16667"/>
              </a:avLst>
            </a:prstGeom>
            <a:solidFill>
              <a:srgbClr val="E3DCE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108000" rtlCol="0" anchor="t"/>
            <a:lstStyle/>
            <a:p>
              <a:r>
                <a:rPr lang="es-MX" sz="1400" b="1" dirty="0"/>
                <a:t>Herramientas de Seguimiento de Cambios</a:t>
              </a:r>
              <a:r>
                <a:rPr lang="es-MX" sz="1400" dirty="0"/>
                <a:t>: Uso de sistemas para documentar y rastrear todas las solicitudes de cambio y su estado.</a:t>
              </a:r>
              <a:endParaRPr lang="es-PE" sz="1400" dirty="0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71025561-96D2-F2C8-6656-1C66CFB0F80E}"/>
              </a:ext>
            </a:extLst>
          </p:cNvPr>
          <p:cNvSpPr/>
          <p:nvPr/>
        </p:nvSpPr>
        <p:spPr>
          <a:xfrm>
            <a:off x="3630878" y="4370388"/>
            <a:ext cx="1882245" cy="876526"/>
          </a:xfrm>
          <a:prstGeom prst="ellipse">
            <a:avLst/>
          </a:prstGeom>
          <a:solidFill>
            <a:srgbClr val="7150A0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</a:rPr>
              <a:t>Proceso de Control Integrado de Cambios</a:t>
            </a:r>
            <a:endParaRPr lang="es-P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407626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ANÁLISIS DE IMPACTO </a:t>
            </a: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DE LOS CAMBIOS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7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3" y="919298"/>
            <a:ext cx="3881990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</a:t>
            </a:r>
            <a:endParaRPr lang="es-MX" sz="16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600" dirty="0"/>
              <a:t>El análisis de impacto de los cambios es un proceso exhaustivo que </a:t>
            </a:r>
            <a:r>
              <a:rPr lang="es-MX" sz="1600" b="1" dirty="0">
                <a:solidFill>
                  <a:schemeClr val="accent5"/>
                </a:solidFill>
              </a:rPr>
              <a:t>busca identificar todas las posibles consecuencias de un cambio propuesto antes de su aprobación</a:t>
            </a:r>
            <a:r>
              <a:rPr lang="es-MX" sz="1600" dirty="0">
                <a:solidFill>
                  <a:schemeClr val="accent5"/>
                </a:solidFill>
              </a:rPr>
              <a:t>.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accent5"/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600" dirty="0"/>
              <a:t>Considera el impacto en el alcance, cronograma, costos, calidad, recursos y riesgos del proyecto.</a:t>
            </a:r>
            <a:endParaRPr lang="es-PE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8E3CAB-C712-A837-671C-39850B410E0A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ANÁLISIS DE IMPACTO DE LOS CAMBIOS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1C9FB24-0CB6-56FD-2009-178F11214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9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6220B23-7D64-CDEE-788F-D3231286FC5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ANÁLISIS DE IMPACTO DE LOS CAMBIOS</a:t>
            </a:r>
          </a:p>
        </p:txBody>
      </p:sp>
      <p:sp>
        <p:nvSpPr>
          <p:cNvPr id="4" name="1 CuadroTexto">
            <a:extLst>
              <a:ext uri="{FF2B5EF4-FFF2-40B4-BE49-F238E27FC236}">
                <a16:creationId xmlns:a16="http://schemas.microsoft.com/office/drawing/2014/main" id="{05DEB774-E415-8A29-09DA-804990B20BB9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1C9C8C7-50A2-C152-C99A-C1BFFCDD2497}"/>
              </a:ext>
            </a:extLst>
          </p:cNvPr>
          <p:cNvGrpSpPr/>
          <p:nvPr/>
        </p:nvGrpSpPr>
        <p:grpSpPr>
          <a:xfrm>
            <a:off x="1424914" y="1458870"/>
            <a:ext cx="6311153" cy="925201"/>
            <a:chOff x="1416424" y="2816948"/>
            <a:chExt cx="6311153" cy="925201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5EC54A52-B0F0-8928-D6DA-69B7E4B975AA}"/>
                </a:ext>
              </a:extLst>
            </p:cNvPr>
            <p:cNvGrpSpPr/>
            <p:nvPr/>
          </p:nvGrpSpPr>
          <p:grpSpPr>
            <a:xfrm>
              <a:off x="1416424" y="2816948"/>
              <a:ext cx="6311153" cy="925201"/>
              <a:chOff x="848519" y="1480354"/>
              <a:chExt cx="6311153" cy="925201"/>
            </a:xfrm>
          </p:grpSpPr>
          <p:sp>
            <p:nvSpPr>
              <p:cNvPr id="20" name="Rectángulo redondeado 19">
                <a:extLst>
                  <a:ext uri="{FF2B5EF4-FFF2-40B4-BE49-F238E27FC236}">
                    <a16:creationId xmlns:a16="http://schemas.microsoft.com/office/drawing/2014/main" id="{67451DFC-312C-123F-0F51-3668F13E8759}"/>
                  </a:ext>
                </a:extLst>
              </p:cNvPr>
              <p:cNvSpPr/>
              <p:nvPr/>
            </p:nvSpPr>
            <p:spPr>
              <a:xfrm>
                <a:off x="848519" y="1480354"/>
                <a:ext cx="6311153" cy="925200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PREVENCIÓN DE PROBLEMAS: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Al analizar los impactos antes de implementar un cambio, se pueden identificar problemas potenciales y mitigarlos proactivamente.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1" name="Redondear rectángulo de esquina del mismo lado 20">
                <a:extLst>
                  <a:ext uri="{FF2B5EF4-FFF2-40B4-BE49-F238E27FC236}">
                    <a16:creationId xmlns:a16="http://schemas.microsoft.com/office/drawing/2014/main" id="{5334D1BD-57FF-FE99-1ECA-1523C76CF33A}"/>
                  </a:ext>
                </a:extLst>
              </p:cNvPr>
              <p:cNvSpPr/>
              <p:nvPr/>
            </p:nvSpPr>
            <p:spPr>
              <a:xfrm rot="16200000">
                <a:off x="768110" y="1560764"/>
                <a:ext cx="925200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15DB443-4884-6D14-0820-F57D15308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948959"/>
              <a:ext cx="467137" cy="661178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47995D4-FAA5-C0D6-F097-C2A836A432CB}"/>
              </a:ext>
            </a:extLst>
          </p:cNvPr>
          <p:cNvGrpSpPr/>
          <p:nvPr/>
        </p:nvGrpSpPr>
        <p:grpSpPr>
          <a:xfrm>
            <a:off x="1424914" y="2581773"/>
            <a:ext cx="6311153" cy="925201"/>
            <a:chOff x="1416424" y="2721882"/>
            <a:chExt cx="6311153" cy="925201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D94B12DC-DF4E-4966-A477-6675919E1F26}"/>
                </a:ext>
              </a:extLst>
            </p:cNvPr>
            <p:cNvGrpSpPr/>
            <p:nvPr/>
          </p:nvGrpSpPr>
          <p:grpSpPr>
            <a:xfrm>
              <a:off x="1416424" y="2721882"/>
              <a:ext cx="6311153" cy="925201"/>
              <a:chOff x="848519" y="1385288"/>
              <a:chExt cx="6311153" cy="925201"/>
            </a:xfrm>
          </p:grpSpPr>
          <p:sp>
            <p:nvSpPr>
              <p:cNvPr id="25" name="Rectángulo redondeado 24">
                <a:extLst>
                  <a:ext uri="{FF2B5EF4-FFF2-40B4-BE49-F238E27FC236}">
                    <a16:creationId xmlns:a16="http://schemas.microsoft.com/office/drawing/2014/main" id="{06338A50-F9AF-66E4-4B1C-D4BC5989B389}"/>
                  </a:ext>
                </a:extLst>
              </p:cNvPr>
              <p:cNvSpPr/>
              <p:nvPr/>
            </p:nvSpPr>
            <p:spPr>
              <a:xfrm>
                <a:off x="848519" y="1385288"/>
                <a:ext cx="6311153" cy="925200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TOMA DE DECISIONES INFORMADA: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Permite a los tomadores de decisiones comprender completamente</a:t>
                </a:r>
                <a:br>
                  <a:rPr lang="es-MX" sz="1400" dirty="0">
                    <a:solidFill>
                      <a:schemeClr val="tx1"/>
                    </a:solidFill>
                  </a:rPr>
                </a:br>
                <a:r>
                  <a:rPr lang="es-MX" sz="1400" dirty="0">
                    <a:solidFill>
                      <a:schemeClr val="tx1"/>
                    </a:solidFill>
                  </a:rPr>
                  <a:t>las implicaciones de un cambio antes de aprobarlo.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6" name="Redondear rectángulo de esquina del mismo lado 25">
                <a:extLst>
                  <a:ext uri="{FF2B5EF4-FFF2-40B4-BE49-F238E27FC236}">
                    <a16:creationId xmlns:a16="http://schemas.microsoft.com/office/drawing/2014/main" id="{9CFA8287-D83B-0242-712E-C85512D382DE}"/>
                  </a:ext>
                </a:extLst>
              </p:cNvPr>
              <p:cNvSpPr/>
              <p:nvPr/>
            </p:nvSpPr>
            <p:spPr>
              <a:xfrm rot="16200000">
                <a:off x="768110" y="1465698"/>
                <a:ext cx="925200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0EEFE80-0087-8E82-70BC-EF9F50EA8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853893"/>
              <a:ext cx="467137" cy="661178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8F2AEB6-A75A-BC27-D6C8-514030A8ED62}"/>
              </a:ext>
            </a:extLst>
          </p:cNvPr>
          <p:cNvGrpSpPr/>
          <p:nvPr/>
        </p:nvGrpSpPr>
        <p:grpSpPr>
          <a:xfrm>
            <a:off x="1424914" y="3704677"/>
            <a:ext cx="6311153" cy="925201"/>
            <a:chOff x="1416424" y="2721882"/>
            <a:chExt cx="6311153" cy="925201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B2F15684-91E2-FBB1-7792-8827154B2454}"/>
                </a:ext>
              </a:extLst>
            </p:cNvPr>
            <p:cNvGrpSpPr/>
            <p:nvPr/>
          </p:nvGrpSpPr>
          <p:grpSpPr>
            <a:xfrm>
              <a:off x="1416424" y="2721882"/>
              <a:ext cx="6311153" cy="925201"/>
              <a:chOff x="848519" y="1385288"/>
              <a:chExt cx="6311153" cy="925201"/>
            </a:xfrm>
          </p:grpSpPr>
          <p:sp>
            <p:nvSpPr>
              <p:cNvPr id="35" name="Rectángulo redondeado 34">
                <a:extLst>
                  <a:ext uri="{FF2B5EF4-FFF2-40B4-BE49-F238E27FC236}">
                    <a16:creationId xmlns:a16="http://schemas.microsoft.com/office/drawing/2014/main" id="{78CA4A92-7E38-7D9A-63E4-6F3810A58219}"/>
                  </a:ext>
                </a:extLst>
              </p:cNvPr>
              <p:cNvSpPr/>
              <p:nvPr/>
            </p:nvSpPr>
            <p:spPr>
              <a:xfrm>
                <a:off x="848519" y="1385288"/>
                <a:ext cx="6311153" cy="925200"/>
              </a:xfrm>
              <a:prstGeom prst="roundRect">
                <a:avLst/>
              </a:prstGeom>
              <a:solidFill>
                <a:srgbClr val="D1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000" tIns="0" rIns="0" bIns="0" rtlCol="0" anchor="ctr"/>
              <a:lstStyle/>
              <a:p>
                <a:pPr>
                  <a:buClr>
                    <a:schemeClr val="accent5"/>
                  </a:buClr>
                </a:pPr>
                <a:r>
                  <a:rPr lang="es-PE" sz="1400" b="1" dirty="0">
                    <a:solidFill>
                      <a:schemeClr val="accent5"/>
                    </a:solidFill>
                    <a:latin typeface="Calibri" charset="0"/>
                    <a:ea typeface="Calibri" charset="0"/>
                    <a:cs typeface="Calibri" charset="0"/>
                  </a:rPr>
                  <a:t>OPTIMIZACIÓN DE RECURSOS: </a:t>
                </a:r>
              </a:p>
              <a:p>
                <a:pPr marL="134938" indent="-134938">
                  <a:buClr>
                    <a:schemeClr val="accent5"/>
                  </a:buClr>
                  <a:buFont typeface="Arial" charset="0"/>
                  <a:buChar char="•"/>
                </a:pPr>
                <a:r>
                  <a:rPr lang="es-MX" sz="1400" dirty="0">
                    <a:solidFill>
                      <a:schemeClr val="tx1"/>
                    </a:solidFill>
                  </a:rPr>
                  <a:t>Asegura que los recursos se utilicen de manera óptima al implementar solo aquellos cambios que agregan valor al proyecto.</a:t>
                </a:r>
                <a:endParaRPr lang="es-PE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6" name="Redondear rectángulo de esquina del mismo lado 35">
                <a:extLst>
                  <a:ext uri="{FF2B5EF4-FFF2-40B4-BE49-F238E27FC236}">
                    <a16:creationId xmlns:a16="http://schemas.microsoft.com/office/drawing/2014/main" id="{D0C27F31-A792-F35F-6E9F-8CDE89170B36}"/>
                  </a:ext>
                </a:extLst>
              </p:cNvPr>
              <p:cNvSpPr/>
              <p:nvPr/>
            </p:nvSpPr>
            <p:spPr>
              <a:xfrm rot="16200000">
                <a:off x="768110" y="1465698"/>
                <a:ext cx="925200" cy="764381"/>
              </a:xfrm>
              <a:prstGeom prst="round2Same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70381771-103C-D745-D2F1-526B98DF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325" y="2853893"/>
              <a:ext cx="467137" cy="66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278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75737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DIMENSIONES DEL ANÁLISIS DE IMPACTO DE CAMBIOS EN EL PROYECTO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1AEB945-5A5B-13BB-8FE9-8D20F62626A1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ANÁLISIS DE IMPACTO DE LOS CAMBIOS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17B8924-F546-C3D8-079A-22FB0FDB9EA8}"/>
              </a:ext>
            </a:extLst>
          </p:cNvPr>
          <p:cNvGrpSpPr/>
          <p:nvPr/>
        </p:nvGrpSpPr>
        <p:grpSpPr>
          <a:xfrm>
            <a:off x="559106" y="1458067"/>
            <a:ext cx="8025791" cy="3659863"/>
            <a:chOff x="489740" y="1445455"/>
            <a:chExt cx="8025791" cy="3659863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7C9E842F-EFF4-9198-597E-BBD327E5F693}"/>
                </a:ext>
              </a:extLst>
            </p:cNvPr>
            <p:cNvGrpSpPr/>
            <p:nvPr/>
          </p:nvGrpSpPr>
          <p:grpSpPr>
            <a:xfrm>
              <a:off x="5858465" y="2998388"/>
              <a:ext cx="2657066" cy="553998"/>
              <a:chOff x="4986058" y="1457554"/>
              <a:chExt cx="2657066" cy="553998"/>
            </a:xfrm>
          </p:grpSpPr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BEA43C1-DA45-83C1-4505-1B594DB5CF2A}"/>
                  </a:ext>
                </a:extLst>
              </p:cNvPr>
              <p:cNvSpPr txBox="1"/>
              <p:nvPr/>
            </p:nvSpPr>
            <p:spPr>
              <a:xfrm>
                <a:off x="5877964" y="1457554"/>
                <a:ext cx="17651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dirty="0"/>
                  <a:t>Evaluación de los costos adicionales o ahorros que</a:t>
                </a:r>
                <a:br>
                  <a:rPr lang="es-MX" sz="1200" dirty="0"/>
                </a:br>
                <a:r>
                  <a:rPr lang="es-MX" sz="1200" dirty="0"/>
                  <a:t>el cambio puede generar.</a:t>
                </a:r>
              </a:p>
            </p:txBody>
          </p: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C9A7BD1F-1D1C-4E7E-51B3-5CDF04155F9C}"/>
                  </a:ext>
                </a:extLst>
              </p:cNvPr>
              <p:cNvGrpSpPr/>
              <p:nvPr/>
            </p:nvGrpSpPr>
            <p:grpSpPr>
              <a:xfrm flipH="1">
                <a:off x="4986058" y="1479151"/>
                <a:ext cx="815485" cy="510804"/>
                <a:chOff x="5822881" y="1760355"/>
                <a:chExt cx="815485" cy="592976"/>
              </a:xfrm>
            </p:grpSpPr>
            <p:cxnSp>
              <p:nvCxnSpPr>
                <p:cNvPr id="28" name="Conector recto 27">
                  <a:extLst>
                    <a:ext uri="{FF2B5EF4-FFF2-40B4-BE49-F238E27FC236}">
                      <a16:creationId xmlns:a16="http://schemas.microsoft.com/office/drawing/2014/main" id="{31655EF0-A5E6-40DB-771A-9B5926C7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881" y="2056843"/>
                  <a:ext cx="815485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>
                  <a:extLst>
                    <a:ext uri="{FF2B5EF4-FFF2-40B4-BE49-F238E27FC236}">
                      <a16:creationId xmlns:a16="http://schemas.microsoft.com/office/drawing/2014/main" id="{86EC1DCC-CA0A-9633-4F37-EF8FF26B0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2881" y="1760355"/>
                  <a:ext cx="0" cy="592976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819589EF-FFEB-A0BC-A880-5863077B61B3}"/>
                </a:ext>
              </a:extLst>
            </p:cNvPr>
            <p:cNvGrpSpPr/>
            <p:nvPr/>
          </p:nvGrpSpPr>
          <p:grpSpPr>
            <a:xfrm>
              <a:off x="489740" y="2998388"/>
              <a:ext cx="2401914" cy="553998"/>
              <a:chOff x="508658" y="2998388"/>
              <a:chExt cx="2401914" cy="553998"/>
            </a:xfrm>
          </p:grpSpPr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8CD36D14-13ED-CA0C-6A8A-8889D81C7040}"/>
                  </a:ext>
                </a:extLst>
              </p:cNvPr>
              <p:cNvSpPr txBox="1"/>
              <p:nvPr/>
            </p:nvSpPr>
            <p:spPr>
              <a:xfrm>
                <a:off x="508658" y="2998388"/>
                <a:ext cx="17651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s-MX" sz="1200" dirty="0"/>
                  <a:t>Consideración de cómo el cambio puede influir en la calidad del producto final.</a:t>
                </a:r>
              </a:p>
            </p:txBody>
          </p: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C158DEF0-9A43-9BBD-47A6-70119BD6ABDB}"/>
                  </a:ext>
                </a:extLst>
              </p:cNvPr>
              <p:cNvGrpSpPr/>
              <p:nvPr/>
            </p:nvGrpSpPr>
            <p:grpSpPr>
              <a:xfrm>
                <a:off x="2355404" y="3019985"/>
                <a:ext cx="555168" cy="510804"/>
                <a:chOff x="5822881" y="1760355"/>
                <a:chExt cx="555168" cy="592976"/>
              </a:xfrm>
            </p:grpSpPr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88A5FF4E-2844-3BC0-43FE-63793B912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881" y="2056843"/>
                  <a:ext cx="555168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none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cto 41">
                  <a:extLst>
                    <a:ext uri="{FF2B5EF4-FFF2-40B4-BE49-F238E27FC236}">
                      <a16:creationId xmlns:a16="http://schemas.microsoft.com/office/drawing/2014/main" id="{51FC0EAD-926E-8C84-A791-2EC1CACEF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2881" y="1760355"/>
                  <a:ext cx="0" cy="59297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573F7DD4-A12E-9CCE-63EA-1C7EBFBEA29C}"/>
                </a:ext>
              </a:extLst>
            </p:cNvPr>
            <p:cNvGrpSpPr/>
            <p:nvPr/>
          </p:nvGrpSpPr>
          <p:grpSpPr>
            <a:xfrm>
              <a:off x="4420656" y="1482776"/>
              <a:ext cx="2787347" cy="553998"/>
              <a:chOff x="4855777" y="1457554"/>
              <a:chExt cx="2787347" cy="553998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2E1038D-B367-695C-3EC6-E7F987F8F505}"/>
                  </a:ext>
                </a:extLst>
              </p:cNvPr>
              <p:cNvSpPr txBox="1"/>
              <p:nvPr/>
            </p:nvSpPr>
            <p:spPr>
              <a:xfrm>
                <a:off x="5877964" y="1457554"/>
                <a:ext cx="17651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MX" sz="1200" dirty="0"/>
                  <a:t>Evaluar cómo el cambio afectará los entregables y los requisitos del proyecto.</a:t>
                </a:r>
                <a:endParaRPr lang="es-PE" sz="1200" dirty="0"/>
              </a:p>
            </p:txBody>
          </p: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4D182F0-198D-D823-0AB2-EB5A3E9F766B}"/>
                  </a:ext>
                </a:extLst>
              </p:cNvPr>
              <p:cNvGrpSpPr/>
              <p:nvPr/>
            </p:nvGrpSpPr>
            <p:grpSpPr>
              <a:xfrm flipH="1">
                <a:off x="4855777" y="1479151"/>
                <a:ext cx="945766" cy="510804"/>
                <a:chOff x="5822881" y="1760355"/>
                <a:chExt cx="945766" cy="592976"/>
              </a:xfrm>
            </p:grpSpPr>
            <p:cxnSp>
              <p:nvCxnSpPr>
                <p:cNvPr id="21" name="Conector recto 20">
                  <a:extLst>
                    <a:ext uri="{FF2B5EF4-FFF2-40B4-BE49-F238E27FC236}">
                      <a16:creationId xmlns:a16="http://schemas.microsoft.com/office/drawing/2014/main" id="{6836DEF2-DED6-9D9A-9A7F-C8361C2F8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881" y="2056843"/>
                  <a:ext cx="945766" cy="0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headEnd type="none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C347FE8-1AA6-235F-7214-258B1A9C1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2881" y="1760355"/>
                  <a:ext cx="0" cy="592976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Arco de bloque 11">
              <a:extLst>
                <a:ext uri="{FF2B5EF4-FFF2-40B4-BE49-F238E27FC236}">
                  <a16:creationId xmlns:a16="http://schemas.microsoft.com/office/drawing/2014/main" id="{696DF222-CFDA-EBA7-DEA2-36D7BDABF3BC}"/>
                </a:ext>
              </a:extLst>
            </p:cNvPr>
            <p:cNvSpPr/>
            <p:nvPr/>
          </p:nvSpPr>
          <p:spPr>
            <a:xfrm>
              <a:off x="3093785" y="1866974"/>
              <a:ext cx="2816825" cy="2816825"/>
            </a:xfrm>
            <a:prstGeom prst="blockArc">
              <a:avLst>
                <a:gd name="adj1" fmla="val 10800000"/>
                <a:gd name="adj2" fmla="val 16200000"/>
                <a:gd name="adj3" fmla="val 4644"/>
              </a:avLst>
            </a:prstGeom>
            <a:solidFill>
              <a:schemeClr val="accent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276597"/>
                <a:satOff val="-89083"/>
                <a:lumOff val="17059"/>
                <a:alphaOff val="0"/>
              </a:schemeClr>
            </a:fillRef>
            <a:effectRef idx="0">
              <a:schemeClr val="accent5">
                <a:hueOff val="2276597"/>
                <a:satOff val="-89083"/>
                <a:lumOff val="17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505B75B1-1542-DD67-0965-CF5A2E71598E}"/>
                </a:ext>
              </a:extLst>
            </p:cNvPr>
            <p:cNvSpPr/>
            <p:nvPr/>
          </p:nvSpPr>
          <p:spPr>
            <a:xfrm>
              <a:off x="3093785" y="1866974"/>
              <a:ext cx="2816825" cy="2816825"/>
            </a:xfrm>
            <a:prstGeom prst="blockArc">
              <a:avLst>
                <a:gd name="adj1" fmla="val 5400000"/>
                <a:gd name="adj2" fmla="val 10800000"/>
                <a:gd name="adj3" fmla="val 4644"/>
              </a:avLst>
            </a:prstGeom>
            <a:solidFill>
              <a:schemeClr val="accent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517731"/>
                <a:satOff val="-59389"/>
                <a:lumOff val="11373"/>
                <a:alphaOff val="0"/>
              </a:schemeClr>
            </a:fillRef>
            <a:effectRef idx="0">
              <a:schemeClr val="accent5">
                <a:hueOff val="1517731"/>
                <a:satOff val="-59389"/>
                <a:lumOff val="1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EFAA2C49-DE5B-60C1-43B4-0BF120D96AAF}"/>
                </a:ext>
              </a:extLst>
            </p:cNvPr>
            <p:cNvSpPr/>
            <p:nvPr/>
          </p:nvSpPr>
          <p:spPr>
            <a:xfrm>
              <a:off x="3093785" y="1866974"/>
              <a:ext cx="2816825" cy="2816825"/>
            </a:xfrm>
            <a:prstGeom prst="blockArc">
              <a:avLst>
                <a:gd name="adj1" fmla="val 0"/>
                <a:gd name="adj2" fmla="val 5400000"/>
                <a:gd name="adj3" fmla="val 4644"/>
              </a:avLst>
            </a:prstGeom>
            <a:solidFill>
              <a:schemeClr val="accent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758866"/>
                <a:satOff val="-29694"/>
                <a:lumOff val="5686"/>
                <a:alphaOff val="0"/>
              </a:schemeClr>
            </a:fillRef>
            <a:effectRef idx="0">
              <a:schemeClr val="accent5">
                <a:hueOff val="758866"/>
                <a:satOff val="-29694"/>
                <a:lumOff val="5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co de bloque 14">
              <a:extLst>
                <a:ext uri="{FF2B5EF4-FFF2-40B4-BE49-F238E27FC236}">
                  <a16:creationId xmlns:a16="http://schemas.microsoft.com/office/drawing/2014/main" id="{4C052D9A-5F90-60A7-9BEC-F4FB88FFDA5D}"/>
                </a:ext>
              </a:extLst>
            </p:cNvPr>
            <p:cNvSpPr/>
            <p:nvPr/>
          </p:nvSpPr>
          <p:spPr>
            <a:xfrm>
              <a:off x="3093785" y="1866974"/>
              <a:ext cx="2816825" cy="2816825"/>
            </a:xfrm>
            <a:prstGeom prst="blockArc">
              <a:avLst>
                <a:gd name="adj1" fmla="val 16200000"/>
                <a:gd name="adj2" fmla="val 0"/>
                <a:gd name="adj3" fmla="val 4644"/>
              </a:avLst>
            </a:prstGeom>
            <a:solidFill>
              <a:schemeClr val="accent5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B8CC6A8-F8ED-D048-3E3A-25468C0CBD61}"/>
                </a:ext>
              </a:extLst>
            </p:cNvPr>
            <p:cNvSpPr/>
            <p:nvPr/>
          </p:nvSpPr>
          <p:spPr>
            <a:xfrm>
              <a:off x="3853307" y="2626496"/>
              <a:ext cx="1297781" cy="1297781"/>
            </a:xfrm>
            <a:custGeom>
              <a:avLst/>
              <a:gdLst>
                <a:gd name="connsiteX0" fmla="*/ 0 w 1297781"/>
                <a:gd name="connsiteY0" fmla="*/ 648891 h 1297781"/>
                <a:gd name="connsiteX1" fmla="*/ 648891 w 1297781"/>
                <a:gd name="connsiteY1" fmla="*/ 0 h 1297781"/>
                <a:gd name="connsiteX2" fmla="*/ 1297782 w 1297781"/>
                <a:gd name="connsiteY2" fmla="*/ 648891 h 1297781"/>
                <a:gd name="connsiteX3" fmla="*/ 648891 w 1297781"/>
                <a:gd name="connsiteY3" fmla="*/ 1297782 h 1297781"/>
                <a:gd name="connsiteX4" fmla="*/ 0 w 1297781"/>
                <a:gd name="connsiteY4" fmla="*/ 648891 h 129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781" h="1297781">
                  <a:moveTo>
                    <a:pt x="0" y="648891"/>
                  </a:moveTo>
                  <a:cubicBezTo>
                    <a:pt x="0" y="290518"/>
                    <a:pt x="290518" y="0"/>
                    <a:pt x="648891" y="0"/>
                  </a:cubicBezTo>
                  <a:cubicBezTo>
                    <a:pt x="1007264" y="0"/>
                    <a:pt x="1297782" y="290518"/>
                    <a:pt x="1297782" y="648891"/>
                  </a:cubicBezTo>
                  <a:cubicBezTo>
                    <a:pt x="1297782" y="1007264"/>
                    <a:pt x="1007264" y="1297782"/>
                    <a:pt x="648891" y="1297782"/>
                  </a:cubicBezTo>
                  <a:cubicBezTo>
                    <a:pt x="290518" y="1297782"/>
                    <a:pt x="0" y="1007264"/>
                    <a:pt x="0" y="648891"/>
                  </a:cubicBez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2916" tIns="212916" rIns="212916" bIns="2129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500" b="1" kern="1200" dirty="0"/>
                <a:t>ANÁLISIS DEL IMPACTO</a:t>
              </a:r>
              <a:endParaRPr lang="es-PE" sz="1500" b="1" kern="120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22EF0894-5A5C-C2DB-28B2-91CC47004EED}"/>
                </a:ext>
              </a:extLst>
            </p:cNvPr>
            <p:cNvSpPr/>
            <p:nvPr/>
          </p:nvSpPr>
          <p:spPr>
            <a:xfrm>
              <a:off x="4047974" y="1445455"/>
              <a:ext cx="908446" cy="908446"/>
            </a:xfrm>
            <a:custGeom>
              <a:avLst/>
              <a:gdLst>
                <a:gd name="connsiteX0" fmla="*/ 0 w 908446"/>
                <a:gd name="connsiteY0" fmla="*/ 454223 h 908446"/>
                <a:gd name="connsiteX1" fmla="*/ 454223 w 908446"/>
                <a:gd name="connsiteY1" fmla="*/ 0 h 908446"/>
                <a:gd name="connsiteX2" fmla="*/ 908446 w 908446"/>
                <a:gd name="connsiteY2" fmla="*/ 454223 h 908446"/>
                <a:gd name="connsiteX3" fmla="*/ 454223 w 908446"/>
                <a:gd name="connsiteY3" fmla="*/ 908446 h 908446"/>
                <a:gd name="connsiteX4" fmla="*/ 0 w 908446"/>
                <a:gd name="connsiteY4" fmla="*/ 454223 h 90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46" h="908446">
                  <a:moveTo>
                    <a:pt x="0" y="454223"/>
                  </a:moveTo>
                  <a:cubicBezTo>
                    <a:pt x="0" y="203363"/>
                    <a:pt x="203363" y="0"/>
                    <a:pt x="454223" y="0"/>
                  </a:cubicBezTo>
                  <a:cubicBezTo>
                    <a:pt x="705083" y="0"/>
                    <a:pt x="908446" y="203363"/>
                    <a:pt x="908446" y="454223"/>
                  </a:cubicBezTo>
                  <a:cubicBezTo>
                    <a:pt x="908446" y="705083"/>
                    <a:pt x="705083" y="908446"/>
                    <a:pt x="454223" y="908446"/>
                  </a:cubicBezTo>
                  <a:cubicBezTo>
                    <a:pt x="203363" y="908446"/>
                    <a:pt x="0" y="705083"/>
                    <a:pt x="0" y="454223"/>
                  </a:cubicBez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200" kern="1200" dirty="0"/>
                <a:t>Impacto</a:t>
              </a:r>
              <a:br>
                <a:rPr lang="es-MX" sz="1200" kern="1200" dirty="0"/>
              </a:br>
              <a:r>
                <a:rPr lang="es-MX" sz="1200" kern="1200" dirty="0"/>
                <a:t>en el</a:t>
              </a:r>
              <a:br>
                <a:rPr lang="es-MX" sz="1200" kern="1200" dirty="0"/>
              </a:br>
              <a:r>
                <a:rPr lang="es-MX" sz="1200" kern="1200" dirty="0"/>
                <a:t>Alcance</a:t>
              </a:r>
              <a:endParaRPr lang="es-PE" sz="1200" kern="120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57E3AD9F-3F12-3951-A522-CA1BE3097CC8}"/>
                </a:ext>
              </a:extLst>
            </p:cNvPr>
            <p:cNvSpPr/>
            <p:nvPr/>
          </p:nvSpPr>
          <p:spPr>
            <a:xfrm>
              <a:off x="5423682" y="2821164"/>
              <a:ext cx="908446" cy="908446"/>
            </a:xfrm>
            <a:custGeom>
              <a:avLst/>
              <a:gdLst>
                <a:gd name="connsiteX0" fmla="*/ 0 w 908446"/>
                <a:gd name="connsiteY0" fmla="*/ 454223 h 908446"/>
                <a:gd name="connsiteX1" fmla="*/ 454223 w 908446"/>
                <a:gd name="connsiteY1" fmla="*/ 0 h 908446"/>
                <a:gd name="connsiteX2" fmla="*/ 908446 w 908446"/>
                <a:gd name="connsiteY2" fmla="*/ 454223 h 908446"/>
                <a:gd name="connsiteX3" fmla="*/ 454223 w 908446"/>
                <a:gd name="connsiteY3" fmla="*/ 908446 h 908446"/>
                <a:gd name="connsiteX4" fmla="*/ 0 w 908446"/>
                <a:gd name="connsiteY4" fmla="*/ 454223 h 90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46" h="908446">
                  <a:moveTo>
                    <a:pt x="0" y="454223"/>
                  </a:moveTo>
                  <a:cubicBezTo>
                    <a:pt x="0" y="203363"/>
                    <a:pt x="203363" y="0"/>
                    <a:pt x="454223" y="0"/>
                  </a:cubicBezTo>
                  <a:cubicBezTo>
                    <a:pt x="705083" y="0"/>
                    <a:pt x="908446" y="203363"/>
                    <a:pt x="908446" y="454223"/>
                  </a:cubicBezTo>
                  <a:cubicBezTo>
                    <a:pt x="908446" y="705083"/>
                    <a:pt x="705083" y="908446"/>
                    <a:pt x="454223" y="908446"/>
                  </a:cubicBezTo>
                  <a:cubicBezTo>
                    <a:pt x="203363" y="908446"/>
                    <a:pt x="0" y="705083"/>
                    <a:pt x="0" y="454223"/>
                  </a:cubicBez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758866"/>
                <a:satOff val="-29694"/>
                <a:lumOff val="5686"/>
                <a:alphaOff val="0"/>
              </a:schemeClr>
            </a:fillRef>
            <a:effectRef idx="0">
              <a:schemeClr val="accent5">
                <a:hueOff val="758866"/>
                <a:satOff val="-29694"/>
                <a:lumOff val="56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200" kern="1200" dirty="0"/>
                <a:t>Impacto</a:t>
              </a:r>
              <a:br>
                <a:rPr lang="es-MX" sz="1200" kern="1200" dirty="0"/>
              </a:br>
              <a:r>
                <a:rPr lang="es-MX" sz="1200" kern="1200" dirty="0"/>
                <a:t>en el</a:t>
              </a:r>
              <a:br>
                <a:rPr lang="es-MX" sz="1200" kern="1200" dirty="0"/>
              </a:br>
              <a:r>
                <a:rPr lang="es-MX" sz="1200" kern="1200" dirty="0"/>
                <a:t>Costo</a:t>
              </a:r>
              <a:endParaRPr lang="es-PE" sz="1200" kern="120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E71C0E1-BAB9-BA87-8A9D-8AC3CE8E393F}"/>
                </a:ext>
              </a:extLst>
            </p:cNvPr>
            <p:cNvSpPr/>
            <p:nvPr/>
          </p:nvSpPr>
          <p:spPr>
            <a:xfrm>
              <a:off x="2672266" y="2821164"/>
              <a:ext cx="908446" cy="908446"/>
            </a:xfrm>
            <a:custGeom>
              <a:avLst/>
              <a:gdLst>
                <a:gd name="connsiteX0" fmla="*/ 0 w 908446"/>
                <a:gd name="connsiteY0" fmla="*/ 454223 h 908446"/>
                <a:gd name="connsiteX1" fmla="*/ 454223 w 908446"/>
                <a:gd name="connsiteY1" fmla="*/ 0 h 908446"/>
                <a:gd name="connsiteX2" fmla="*/ 908446 w 908446"/>
                <a:gd name="connsiteY2" fmla="*/ 454223 h 908446"/>
                <a:gd name="connsiteX3" fmla="*/ 454223 w 908446"/>
                <a:gd name="connsiteY3" fmla="*/ 908446 h 908446"/>
                <a:gd name="connsiteX4" fmla="*/ 0 w 908446"/>
                <a:gd name="connsiteY4" fmla="*/ 454223 h 90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46" h="908446">
                  <a:moveTo>
                    <a:pt x="0" y="454223"/>
                  </a:moveTo>
                  <a:cubicBezTo>
                    <a:pt x="0" y="203363"/>
                    <a:pt x="203363" y="0"/>
                    <a:pt x="454223" y="0"/>
                  </a:cubicBezTo>
                  <a:cubicBezTo>
                    <a:pt x="705083" y="0"/>
                    <a:pt x="908446" y="203363"/>
                    <a:pt x="908446" y="454223"/>
                  </a:cubicBezTo>
                  <a:cubicBezTo>
                    <a:pt x="908446" y="705083"/>
                    <a:pt x="705083" y="908446"/>
                    <a:pt x="454223" y="908446"/>
                  </a:cubicBezTo>
                  <a:cubicBezTo>
                    <a:pt x="203363" y="908446"/>
                    <a:pt x="0" y="705083"/>
                    <a:pt x="0" y="454223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276597"/>
                <a:satOff val="-89083"/>
                <a:lumOff val="17059"/>
                <a:alphaOff val="0"/>
              </a:schemeClr>
            </a:fillRef>
            <a:effectRef idx="0">
              <a:schemeClr val="accent5">
                <a:hueOff val="2276597"/>
                <a:satOff val="-89083"/>
                <a:lumOff val="17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200" kern="1200" dirty="0"/>
                <a:t>Impacto</a:t>
              </a:r>
              <a:br>
                <a:rPr lang="es-MX" sz="1200" kern="1200" dirty="0"/>
              </a:br>
              <a:r>
                <a:rPr lang="es-MX" sz="1200" kern="1200" dirty="0"/>
                <a:t>en la</a:t>
              </a:r>
              <a:br>
                <a:rPr lang="es-MX" sz="1200" kern="1200" dirty="0"/>
              </a:br>
              <a:r>
                <a:rPr lang="es-MX" sz="1200" kern="1200" dirty="0"/>
                <a:t>Calidad</a:t>
              </a:r>
              <a:endParaRPr lang="es-PE" sz="1200" kern="1200" dirty="0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C553CB0-F3CE-B54C-7985-CF393EC9887B}"/>
                </a:ext>
              </a:extLst>
            </p:cNvPr>
            <p:cNvGrpSpPr/>
            <p:nvPr/>
          </p:nvGrpSpPr>
          <p:grpSpPr>
            <a:xfrm>
              <a:off x="1807832" y="4518379"/>
              <a:ext cx="2401914" cy="553998"/>
              <a:chOff x="508658" y="2998388"/>
              <a:chExt cx="2401914" cy="553998"/>
            </a:xfrm>
          </p:grpSpPr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4792079E-8F0D-23DD-305D-5DEDD016A1A9}"/>
                  </a:ext>
                </a:extLst>
              </p:cNvPr>
              <p:cNvSpPr txBox="1"/>
              <p:nvPr/>
            </p:nvSpPr>
            <p:spPr>
              <a:xfrm>
                <a:off x="508658" y="2998388"/>
                <a:ext cx="17651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s-MX" sz="1200" dirty="0"/>
                  <a:t>Análisis de cómo el cambio alterará las fechas clave y el camino crítico del proyecto.</a:t>
                </a:r>
                <a:endParaRPr lang="es-PE" sz="1200" dirty="0"/>
              </a:p>
            </p:txBody>
          </p: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A209D7CF-BA35-EB0E-F400-33A03EB1B90D}"/>
                  </a:ext>
                </a:extLst>
              </p:cNvPr>
              <p:cNvGrpSpPr/>
              <p:nvPr/>
            </p:nvGrpSpPr>
            <p:grpSpPr>
              <a:xfrm>
                <a:off x="2355404" y="3019985"/>
                <a:ext cx="555168" cy="510804"/>
                <a:chOff x="5822881" y="1760355"/>
                <a:chExt cx="555168" cy="592976"/>
              </a:xfrm>
            </p:grpSpPr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DF2ADBD9-2693-6B69-6797-BF352D587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881" y="2056843"/>
                  <a:ext cx="555168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headEnd type="none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47">
                  <a:extLst>
                    <a:ext uri="{FF2B5EF4-FFF2-40B4-BE49-F238E27FC236}">
                      <a16:creationId xmlns:a16="http://schemas.microsoft.com/office/drawing/2014/main" id="{03FEBF31-E8E5-7242-95B1-91570A906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2881" y="1760355"/>
                  <a:ext cx="0" cy="59297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838E26D-8F08-3179-1A1E-2BCFBC666201}"/>
                </a:ext>
              </a:extLst>
            </p:cNvPr>
            <p:cNvSpPr/>
            <p:nvPr/>
          </p:nvSpPr>
          <p:spPr>
            <a:xfrm>
              <a:off x="4047974" y="4196872"/>
              <a:ext cx="908446" cy="908446"/>
            </a:xfrm>
            <a:custGeom>
              <a:avLst/>
              <a:gdLst>
                <a:gd name="connsiteX0" fmla="*/ 0 w 908446"/>
                <a:gd name="connsiteY0" fmla="*/ 454223 h 908446"/>
                <a:gd name="connsiteX1" fmla="*/ 454223 w 908446"/>
                <a:gd name="connsiteY1" fmla="*/ 0 h 908446"/>
                <a:gd name="connsiteX2" fmla="*/ 908446 w 908446"/>
                <a:gd name="connsiteY2" fmla="*/ 454223 h 908446"/>
                <a:gd name="connsiteX3" fmla="*/ 454223 w 908446"/>
                <a:gd name="connsiteY3" fmla="*/ 908446 h 908446"/>
                <a:gd name="connsiteX4" fmla="*/ 0 w 908446"/>
                <a:gd name="connsiteY4" fmla="*/ 454223 h 90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446" h="908446">
                  <a:moveTo>
                    <a:pt x="0" y="454223"/>
                  </a:moveTo>
                  <a:cubicBezTo>
                    <a:pt x="0" y="203363"/>
                    <a:pt x="203363" y="0"/>
                    <a:pt x="454223" y="0"/>
                  </a:cubicBezTo>
                  <a:cubicBezTo>
                    <a:pt x="705083" y="0"/>
                    <a:pt x="908446" y="203363"/>
                    <a:pt x="908446" y="454223"/>
                  </a:cubicBezTo>
                  <a:cubicBezTo>
                    <a:pt x="908446" y="705083"/>
                    <a:pt x="705083" y="908446"/>
                    <a:pt x="454223" y="908446"/>
                  </a:cubicBezTo>
                  <a:cubicBezTo>
                    <a:pt x="203363" y="908446"/>
                    <a:pt x="0" y="705083"/>
                    <a:pt x="0" y="454223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517731"/>
                <a:satOff val="-59389"/>
                <a:lumOff val="11373"/>
                <a:alphaOff val="0"/>
              </a:schemeClr>
            </a:fillRef>
            <a:effectRef idx="0">
              <a:schemeClr val="accent5">
                <a:hueOff val="1517731"/>
                <a:satOff val="-59389"/>
                <a:lumOff val="1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200" kern="1200" dirty="0"/>
                <a:t>Impacto</a:t>
              </a:r>
              <a:br>
                <a:rPr lang="es-MX" sz="1200" kern="1200" dirty="0"/>
              </a:br>
              <a:r>
                <a:rPr lang="es-MX" sz="1200" kern="1200" dirty="0"/>
                <a:t>en el Cronograma</a:t>
              </a:r>
              <a:endParaRPr lang="es-PE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46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2298" y="918372"/>
            <a:ext cx="608926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400" b="1" dirty="0">
                <a:latin typeface="Calibri" charset="0"/>
                <a:cs typeface="Calibri" charset="0"/>
              </a:rPr>
              <a:t>En esta sesión:</a:t>
            </a:r>
          </a:p>
          <a:p>
            <a:endParaRPr lang="es-PE" sz="1400" spc="-1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7800" indent="-165100">
              <a:buClr>
                <a:srgbClr val="EE4639"/>
              </a:buClr>
              <a:buFont typeface="Arial" charset="0"/>
              <a:buChar char="•"/>
              <a:tabLst>
                <a:tab pos="120650" algn="l"/>
              </a:tabLst>
            </a:pPr>
            <a:r>
              <a:rPr lang="es-ES_tradnl" sz="1400" b="1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Comprenderás </a:t>
            </a:r>
            <a:r>
              <a:rPr lang="es-ES_tradnl" sz="1400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la importancia de gestionar el involucramiento de los interesados.</a:t>
            </a:r>
          </a:p>
          <a:p>
            <a:pPr marL="177800" indent="-165100">
              <a:buClr>
                <a:srgbClr val="EE4639"/>
              </a:buClr>
              <a:buFont typeface="Arial" charset="0"/>
              <a:buChar char="•"/>
              <a:tabLst>
                <a:tab pos="120650" algn="l"/>
              </a:tabLst>
            </a:pPr>
            <a:r>
              <a:rPr lang="es-ES_tradnl" sz="1400" b="1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Identificarás </a:t>
            </a:r>
            <a:r>
              <a:rPr lang="es-ES_tradnl" sz="1400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los pasos para llevar a cabo el proceso de control de cambios.</a:t>
            </a:r>
            <a:endParaRPr lang="es-ES_tradnl" sz="1400" b="1" spc="-1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7800" indent="-165100">
              <a:buClr>
                <a:srgbClr val="EE4639"/>
              </a:buClr>
              <a:buFont typeface="Arial" charset="0"/>
              <a:buChar char="•"/>
              <a:tabLst>
                <a:tab pos="120650" algn="l"/>
              </a:tabLst>
            </a:pPr>
            <a:r>
              <a:rPr lang="es-ES_tradnl" sz="1400" b="1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Entenderás </a:t>
            </a:r>
            <a:r>
              <a:rPr lang="es-ES_tradnl" sz="1400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las etapas para procesar las solicitudes de control de cambios.</a:t>
            </a:r>
          </a:p>
          <a:p>
            <a:pPr marL="177800" indent="-165100">
              <a:buClr>
                <a:srgbClr val="EE4639"/>
              </a:buClr>
              <a:buFont typeface="Arial" charset="0"/>
              <a:buChar char="•"/>
              <a:tabLst>
                <a:tab pos="120650" algn="l"/>
              </a:tabLst>
            </a:pPr>
            <a:endParaRPr lang="es-ES_tradnl" sz="1400" spc="-1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7832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21F98962-171E-95CF-92B9-DF54825CB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970" y="1590806"/>
            <a:ext cx="2567270" cy="162212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A31664A-4EA2-60DB-FE1D-FD94F69C9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7649" y="1583290"/>
            <a:ext cx="2580362" cy="16578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567E92B-8F3F-1A60-33DC-C34A4ED9B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898" y="1590980"/>
            <a:ext cx="2568031" cy="1603158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788F368A-D641-EA1A-E164-7B5212D5B0D4}"/>
              </a:ext>
            </a:extLst>
          </p:cNvPr>
          <p:cNvSpPr/>
          <p:nvPr/>
        </p:nvSpPr>
        <p:spPr>
          <a:xfrm>
            <a:off x="2122966" y="2129425"/>
            <a:ext cx="720247" cy="237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¿Qué es?</a:t>
            </a:r>
          </a:p>
        </p:txBody>
      </p:sp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TÉCNICAS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669B807-8523-6DD6-E0EB-17B9213BBC0C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ANÁLISIS DE IMPACTO DE LOS CAMBIOS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B5E55A9-C41F-58AE-1594-E3346114D600}"/>
              </a:ext>
            </a:extLst>
          </p:cNvPr>
          <p:cNvCxnSpPr>
            <a:cxnSpLocks/>
          </p:cNvCxnSpPr>
          <p:nvPr/>
        </p:nvCxnSpPr>
        <p:spPr>
          <a:xfrm flipH="1">
            <a:off x="1964459" y="2521305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3 Tabla">
            <a:extLst>
              <a:ext uri="{FF2B5EF4-FFF2-40B4-BE49-F238E27FC236}">
                <a16:creationId xmlns:a16="http://schemas.microsoft.com/office/drawing/2014/main" id="{832F82AE-A8E1-CF57-261D-7B339CCAD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49126"/>
              </p:ext>
            </p:extLst>
          </p:nvPr>
        </p:nvGraphicFramePr>
        <p:xfrm>
          <a:off x="520714" y="3173215"/>
          <a:ext cx="2573856" cy="17249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8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>
                          <a:solidFill>
                            <a:schemeClr val="bg1"/>
                          </a:solidFill>
                        </a:rPr>
                        <a:t>ANÁLISIS</a:t>
                      </a:r>
                      <a:br>
                        <a:rPr lang="es-MX" sz="12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s-MX" sz="1200" b="1" dirty="0">
                          <a:solidFill>
                            <a:schemeClr val="bg1"/>
                          </a:solidFill>
                        </a:rPr>
                        <a:t>DE SENSIBILIDAD: </a:t>
                      </a:r>
                      <a:endParaRPr lang="es-PE" sz="13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129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Técnica que mide cómo los</a:t>
                      </a:r>
                      <a:br>
                        <a:rPr lang="es-MX" sz="1300" b="0" dirty="0"/>
                      </a:br>
                      <a:r>
                        <a:rPr lang="es-MX" sz="1300" b="0" dirty="0"/>
                        <a:t>cambios en las variables clave (costos, tiempo) afectan el resultado del proyecto.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14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5AA3C790-7450-3634-D516-906F095AA493}"/>
              </a:ext>
            </a:extLst>
          </p:cNvPr>
          <p:cNvSpPr/>
          <p:nvPr/>
        </p:nvSpPr>
        <p:spPr>
          <a:xfrm>
            <a:off x="524663" y="1580316"/>
            <a:ext cx="2576038" cy="330724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F50FFAC-D739-EB77-A825-BD722A6417D9}"/>
              </a:ext>
            </a:extLst>
          </p:cNvPr>
          <p:cNvCxnSpPr>
            <a:cxnSpLocks/>
          </p:cNvCxnSpPr>
          <p:nvPr/>
        </p:nvCxnSpPr>
        <p:spPr>
          <a:xfrm flipH="1">
            <a:off x="4726433" y="2527632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3 Tabla">
            <a:extLst>
              <a:ext uri="{FF2B5EF4-FFF2-40B4-BE49-F238E27FC236}">
                <a16:creationId xmlns:a16="http://schemas.microsoft.com/office/drawing/2014/main" id="{AC41FCB9-B95B-3CA0-669F-BAFBAB52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28830"/>
              </p:ext>
            </p:extLst>
          </p:nvPr>
        </p:nvGraphicFramePr>
        <p:xfrm>
          <a:off x="3282688" y="3173216"/>
          <a:ext cx="2573856" cy="171434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5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>
                          <a:solidFill>
                            <a:schemeClr val="bg1"/>
                          </a:solidFill>
                        </a:rPr>
                        <a:t>MÉTODOS DE</a:t>
                      </a:r>
                      <a:br>
                        <a:rPr lang="es-MX" sz="12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s-MX" sz="1200" b="1" dirty="0">
                          <a:solidFill>
                            <a:schemeClr val="bg1"/>
                          </a:solidFill>
                        </a:rPr>
                        <a:t>VALORACIÓN DEL IMPACTO:</a:t>
                      </a:r>
                      <a:r>
                        <a:rPr lang="es-MX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PE" sz="13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6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Uso de modelos como el Costo-Beneficio, Retorno sobre la Inversión (ROI) y Valor Presente Neto (VPN) para evaluar el impacto financiero.</a:t>
                      </a:r>
                    </a:p>
                  </a:txBody>
                  <a:tcPr marL="60093" marR="60093" marT="0" marB="14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1F6DE8F8-A9E4-5F54-D7BC-1F63D59A75B7}"/>
              </a:ext>
            </a:extLst>
          </p:cNvPr>
          <p:cNvSpPr/>
          <p:nvPr/>
        </p:nvSpPr>
        <p:spPr>
          <a:xfrm>
            <a:off x="3286637" y="1580316"/>
            <a:ext cx="2576038" cy="330724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266A50-189A-06EB-12C4-76F108603F77}"/>
              </a:ext>
            </a:extLst>
          </p:cNvPr>
          <p:cNvCxnSpPr>
            <a:cxnSpLocks/>
          </p:cNvCxnSpPr>
          <p:nvPr/>
        </p:nvCxnSpPr>
        <p:spPr>
          <a:xfrm flipH="1">
            <a:off x="7531321" y="2549578"/>
            <a:ext cx="6963" cy="9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3 Tabla">
            <a:extLst>
              <a:ext uri="{FF2B5EF4-FFF2-40B4-BE49-F238E27FC236}">
                <a16:creationId xmlns:a16="http://schemas.microsoft.com/office/drawing/2014/main" id="{451B8224-D77F-0B25-059B-DA1312F18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148344"/>
              </p:ext>
            </p:extLst>
          </p:nvPr>
        </p:nvGraphicFramePr>
        <p:xfrm>
          <a:off x="6087576" y="3173216"/>
          <a:ext cx="2573856" cy="173959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4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i="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EVALUACIÓN</a:t>
                      </a:r>
                      <a:br>
                        <a:rPr lang="es-PE" sz="1300" i="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es-PE" sz="1300" i="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RIESGOS: </a:t>
                      </a:r>
                    </a:p>
                  </a:txBody>
                  <a:tcPr marL="60093" marR="60093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6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s-PE" sz="11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300" b="0" dirty="0"/>
                        <a:t>Identificación de nuevos riesgos introducidos por el cambio y evaluación de su probabilidad e impacto.</a:t>
                      </a:r>
                      <a:endParaRPr lang="es-PE" sz="1300" b="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0093" marR="60093" marT="0" marB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952E03A-CE38-9221-CD7E-9C2692C31754}"/>
              </a:ext>
            </a:extLst>
          </p:cNvPr>
          <p:cNvSpPr/>
          <p:nvPr/>
        </p:nvSpPr>
        <p:spPr>
          <a:xfrm>
            <a:off x="6091525" y="1580316"/>
            <a:ext cx="2576038" cy="331789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71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s-PE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1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GESTIONAR LAS SOLICITUDES</a:t>
            </a:r>
            <a:b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DE CAMBIO EN LOS PROYECTOS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3" y="919298"/>
            <a:ext cx="367039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</a:t>
            </a:r>
            <a:endParaRPr lang="es-PE" sz="1600" b="1" dirty="0">
              <a:cs typeface="Arial" panose="020B0604020202020204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600" dirty="0"/>
              <a:t>Gestionar las solicitudes de cambio implica un enfoque meticuloso para </a:t>
            </a:r>
            <a:r>
              <a:rPr lang="es-MX" sz="1600" b="1" dirty="0">
                <a:solidFill>
                  <a:schemeClr val="accent5"/>
                </a:solidFill>
              </a:rPr>
              <a:t>procesar, evaluar y ejecutar los cambios que se solicitan durante el ciclo de vida del proyecto</a:t>
            </a:r>
            <a:r>
              <a:rPr lang="es-MX" sz="1600" dirty="0">
                <a:solidFill>
                  <a:schemeClr val="accent5"/>
                </a:solidFill>
              </a:rPr>
              <a:t>.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600" dirty="0"/>
              <a:t>Un sistema bien diseñado asegura que solo los cambios que aportan valor y son factibles sean implementados.</a:t>
            </a:r>
            <a:endParaRPr lang="es-PE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5DD47CF-3E8F-A2DF-0D17-AA18B41CAC7D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06B4CD-9AE7-FB2F-115B-EC88F9BD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1"/>
            <a:ext cx="43926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8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81FE842-F7A0-0BC4-6442-F81D890C8EC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4BE3ADD8-195E-1E8B-4D63-50A383F1F146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3D4DA40-004F-C02A-7302-55345AE77D30}"/>
              </a:ext>
            </a:extLst>
          </p:cNvPr>
          <p:cNvGrpSpPr/>
          <p:nvPr/>
        </p:nvGrpSpPr>
        <p:grpSpPr>
          <a:xfrm>
            <a:off x="1733328" y="1458870"/>
            <a:ext cx="5677345" cy="3171008"/>
            <a:chOff x="1424914" y="1458870"/>
            <a:chExt cx="5677345" cy="3171008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0C82B34-65C8-5740-80AF-20CB0BB06C14}"/>
                </a:ext>
              </a:extLst>
            </p:cNvPr>
            <p:cNvGrpSpPr/>
            <p:nvPr/>
          </p:nvGrpSpPr>
          <p:grpSpPr>
            <a:xfrm>
              <a:off x="1424914" y="1458870"/>
              <a:ext cx="5677345" cy="925201"/>
              <a:chOff x="1416424" y="2816948"/>
              <a:chExt cx="5677345" cy="925201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3ED31B9-7423-61AB-EBAA-935AF224F4BA}"/>
                  </a:ext>
                </a:extLst>
              </p:cNvPr>
              <p:cNvGrpSpPr/>
              <p:nvPr/>
            </p:nvGrpSpPr>
            <p:grpSpPr>
              <a:xfrm>
                <a:off x="1416424" y="2816948"/>
                <a:ext cx="5677345" cy="925201"/>
                <a:chOff x="848519" y="1480354"/>
                <a:chExt cx="5677345" cy="925201"/>
              </a:xfrm>
            </p:grpSpPr>
            <p:sp>
              <p:nvSpPr>
                <p:cNvPr id="15" name="Rectángulo redondeado 14">
                  <a:extLst>
                    <a:ext uri="{FF2B5EF4-FFF2-40B4-BE49-F238E27FC236}">
                      <a16:creationId xmlns:a16="http://schemas.microsoft.com/office/drawing/2014/main" id="{91D04099-A503-4718-273B-D321A17AA642}"/>
                    </a:ext>
                  </a:extLst>
                </p:cNvPr>
                <p:cNvSpPr/>
                <p:nvPr/>
              </p:nvSpPr>
              <p:spPr>
                <a:xfrm>
                  <a:off x="848520" y="1480354"/>
                  <a:ext cx="5677344" cy="925200"/>
                </a:xfrm>
                <a:prstGeom prst="round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2"/>
                    </a:buClr>
                  </a:pPr>
                  <a:r>
                    <a:rPr lang="es-PE" sz="1400" b="1" dirty="0">
                      <a:solidFill>
                        <a:schemeClr val="accent2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MANTENER LA ESTABILIDAD DEL PROYECTO: </a:t>
                  </a:r>
                </a:p>
                <a:p>
                  <a:pPr marL="134938" indent="-134938">
                    <a:buClr>
                      <a:schemeClr val="accent2"/>
                    </a:buClr>
                    <a:buFont typeface="Arial" charset="0"/>
                    <a:buChar char="•"/>
                  </a:pPr>
                  <a:r>
                    <a:rPr lang="es-MX" sz="1400" dirty="0">
                      <a:solidFill>
                        <a:schemeClr val="tx1"/>
                      </a:solidFill>
                    </a:rPr>
                    <a:t>Gestionar adecuadamente las solicitudes de cambio ayuda a mantener la estabilidad y previsibilidad del proyecto.</a:t>
                  </a:r>
                  <a:endParaRPr lang="es-PE" sz="1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6" name="Redondear rectángulo de esquina del mismo lado 15">
                  <a:extLst>
                    <a:ext uri="{FF2B5EF4-FFF2-40B4-BE49-F238E27FC236}">
                      <a16:creationId xmlns:a16="http://schemas.microsoft.com/office/drawing/2014/main" id="{BB354972-C04A-0C9C-6B18-57B62ADA4531}"/>
                    </a:ext>
                  </a:extLst>
                </p:cNvPr>
                <p:cNvSpPr/>
                <p:nvPr/>
              </p:nvSpPr>
              <p:spPr>
                <a:xfrm rot="16200000">
                  <a:off x="768110" y="1560764"/>
                  <a:ext cx="925200" cy="764381"/>
                </a:xfrm>
                <a:prstGeom prst="round2Same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51AECF78-ABEE-BB08-C6F3-D00828764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2948959"/>
                <a:ext cx="467137" cy="661178"/>
              </a:xfrm>
              <a:prstGeom prst="rect">
                <a:avLst/>
              </a:prstGeom>
            </p:spPr>
          </p:pic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2D5F200-056E-2426-7B43-478C69A8CB16}"/>
                </a:ext>
              </a:extLst>
            </p:cNvPr>
            <p:cNvGrpSpPr/>
            <p:nvPr/>
          </p:nvGrpSpPr>
          <p:grpSpPr>
            <a:xfrm>
              <a:off x="1424914" y="2581773"/>
              <a:ext cx="5677345" cy="925201"/>
              <a:chOff x="1416424" y="2721882"/>
              <a:chExt cx="5677345" cy="925201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ACF11051-0EC1-92F9-B0CF-A63A7CBD6B99}"/>
                  </a:ext>
                </a:extLst>
              </p:cNvPr>
              <p:cNvGrpSpPr/>
              <p:nvPr/>
            </p:nvGrpSpPr>
            <p:grpSpPr>
              <a:xfrm>
                <a:off x="1416424" y="2721882"/>
                <a:ext cx="5677345" cy="925201"/>
                <a:chOff x="848519" y="1385288"/>
                <a:chExt cx="5677345" cy="925201"/>
              </a:xfrm>
            </p:grpSpPr>
            <p:sp>
              <p:nvSpPr>
                <p:cNvPr id="20" name="Rectángulo redondeado 19">
                  <a:extLst>
                    <a:ext uri="{FF2B5EF4-FFF2-40B4-BE49-F238E27FC236}">
                      <a16:creationId xmlns:a16="http://schemas.microsoft.com/office/drawing/2014/main" id="{161A1C51-8227-9250-F7D6-43BE8B21E597}"/>
                    </a:ext>
                  </a:extLst>
                </p:cNvPr>
                <p:cNvSpPr/>
                <p:nvPr/>
              </p:nvSpPr>
              <p:spPr>
                <a:xfrm>
                  <a:off x="848520" y="1385288"/>
                  <a:ext cx="5677344" cy="925200"/>
                </a:xfrm>
                <a:prstGeom prst="round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2"/>
                    </a:buClr>
                  </a:pPr>
                  <a:r>
                    <a:rPr lang="es-PE" sz="1400" b="1" dirty="0">
                      <a:solidFill>
                        <a:schemeClr val="accent2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ALINEACIÓN CON LOS OBJETIVOS DEL PROYECTO: </a:t>
                  </a:r>
                </a:p>
                <a:p>
                  <a:pPr marL="134938" indent="-134938">
                    <a:buClr>
                      <a:schemeClr val="accent2"/>
                    </a:buClr>
                    <a:buFont typeface="Arial" charset="0"/>
                    <a:buChar char="•"/>
                  </a:pPr>
                  <a:r>
                    <a:rPr lang="es-MX" sz="1400" dirty="0">
                      <a:solidFill>
                        <a:schemeClr val="tx1"/>
                      </a:solidFill>
                    </a:rPr>
                    <a:t>Asegura que los cambios propuestos estén alineados con los objetivos estratégicos y no desvíen el enfoque del proyecto.</a:t>
                  </a:r>
                  <a:endParaRPr lang="es-PE" sz="1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21" name="Redondear rectángulo de esquina del mismo lado 20">
                  <a:extLst>
                    <a:ext uri="{FF2B5EF4-FFF2-40B4-BE49-F238E27FC236}">
                      <a16:creationId xmlns:a16="http://schemas.microsoft.com/office/drawing/2014/main" id="{37C1C4A3-CE3B-8E62-0069-1CC5BE2AA798}"/>
                    </a:ext>
                  </a:extLst>
                </p:cNvPr>
                <p:cNvSpPr/>
                <p:nvPr/>
              </p:nvSpPr>
              <p:spPr>
                <a:xfrm rot="16200000">
                  <a:off x="768110" y="1465698"/>
                  <a:ext cx="925200" cy="764381"/>
                </a:xfrm>
                <a:prstGeom prst="round2Same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7A0D348E-091E-80CE-B8C7-AA31B2AFC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2853893"/>
                <a:ext cx="467137" cy="661178"/>
              </a:xfrm>
              <a:prstGeom prst="rect">
                <a:avLst/>
              </a:prstGeom>
            </p:spPr>
          </p:pic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C58DA77C-46F3-8629-C868-E6C7ED5FC18D}"/>
                </a:ext>
              </a:extLst>
            </p:cNvPr>
            <p:cNvGrpSpPr/>
            <p:nvPr/>
          </p:nvGrpSpPr>
          <p:grpSpPr>
            <a:xfrm>
              <a:off x="1424914" y="3704677"/>
              <a:ext cx="5677345" cy="925201"/>
              <a:chOff x="1416424" y="2721882"/>
              <a:chExt cx="5677345" cy="925201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320E5655-5C6A-F211-E588-DC932975A162}"/>
                  </a:ext>
                </a:extLst>
              </p:cNvPr>
              <p:cNvGrpSpPr/>
              <p:nvPr/>
            </p:nvGrpSpPr>
            <p:grpSpPr>
              <a:xfrm>
                <a:off x="1416424" y="2721882"/>
                <a:ext cx="5677345" cy="925201"/>
                <a:chOff x="848519" y="1385288"/>
                <a:chExt cx="5677345" cy="925201"/>
              </a:xfrm>
            </p:grpSpPr>
            <p:sp>
              <p:nvSpPr>
                <p:cNvPr id="25" name="Rectángulo redondeado 24">
                  <a:extLst>
                    <a:ext uri="{FF2B5EF4-FFF2-40B4-BE49-F238E27FC236}">
                      <a16:creationId xmlns:a16="http://schemas.microsoft.com/office/drawing/2014/main" id="{FE44CB4F-1BD0-B307-3C99-0E4DB6D4C73E}"/>
                    </a:ext>
                  </a:extLst>
                </p:cNvPr>
                <p:cNvSpPr/>
                <p:nvPr/>
              </p:nvSpPr>
              <p:spPr>
                <a:xfrm>
                  <a:off x="848520" y="1385288"/>
                  <a:ext cx="5677344" cy="925200"/>
                </a:xfrm>
                <a:prstGeom prst="roundRect">
                  <a:avLst/>
                </a:prstGeom>
                <a:solidFill>
                  <a:srgbClr val="FBC8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2"/>
                    </a:buClr>
                  </a:pPr>
                  <a:r>
                    <a:rPr lang="es-PE" sz="1400" b="1" dirty="0">
                      <a:solidFill>
                        <a:schemeClr val="accent2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CONTROL DE COSTOS: </a:t>
                  </a:r>
                </a:p>
                <a:p>
                  <a:pPr marL="134938" indent="-134938">
                    <a:buClr>
                      <a:schemeClr val="accent2"/>
                    </a:buClr>
                    <a:buFont typeface="Arial" charset="0"/>
                    <a:buChar char="•"/>
                  </a:pPr>
                  <a:r>
                    <a:rPr lang="es-MX" sz="1400" dirty="0">
                      <a:solidFill>
                        <a:schemeClr val="tx1"/>
                      </a:solidFill>
                    </a:rPr>
                    <a:t>Minimiza los costos asociados a cambios no planificados o</a:t>
                  </a:r>
                  <a:br>
                    <a:rPr lang="es-MX" sz="1400" dirty="0">
                      <a:solidFill>
                        <a:schemeClr val="tx1"/>
                      </a:solidFill>
                    </a:rPr>
                  </a:br>
                  <a:r>
                    <a:rPr lang="es-MX" sz="1400" dirty="0">
                      <a:solidFill>
                        <a:schemeClr val="tx1"/>
                      </a:solidFill>
                    </a:rPr>
                    <a:t>mal gestionados.</a:t>
                  </a:r>
                  <a:endParaRPr lang="es-PE" sz="1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26" name="Redondear rectángulo de esquina del mismo lado 25">
                  <a:extLst>
                    <a:ext uri="{FF2B5EF4-FFF2-40B4-BE49-F238E27FC236}">
                      <a16:creationId xmlns:a16="http://schemas.microsoft.com/office/drawing/2014/main" id="{6881BEFC-A00A-7F07-39A1-363F5AF90DA1}"/>
                    </a:ext>
                  </a:extLst>
                </p:cNvPr>
                <p:cNvSpPr/>
                <p:nvPr/>
              </p:nvSpPr>
              <p:spPr>
                <a:xfrm rot="16200000">
                  <a:off x="768110" y="1465698"/>
                  <a:ext cx="925200" cy="764381"/>
                </a:xfrm>
                <a:prstGeom prst="round2Same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6EDC4D5B-2F4D-7287-2AFD-4C13C74D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2853893"/>
                <a:ext cx="467137" cy="6611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0434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FASES DE LA GESTIÓN DE SOLICITUDES DE CAMBIO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1C72F9-5027-52C3-4EFD-10E53B6F515C}"/>
              </a:ext>
            </a:extLst>
          </p:cNvPr>
          <p:cNvSpPr txBox="1"/>
          <p:nvPr/>
        </p:nvSpPr>
        <p:spPr>
          <a:xfrm>
            <a:off x="1849422" y="2809113"/>
            <a:ext cx="150591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MX" sz="1600" b="1" dirty="0"/>
              <a:t>6 FASES PARA GESTIONAR LAS SOLICITUDES</a:t>
            </a:r>
            <a:br>
              <a:rPr lang="es-MX" sz="1600" b="1" dirty="0"/>
            </a:br>
            <a:r>
              <a:rPr lang="es-MX" sz="1600" b="1" dirty="0"/>
              <a:t>DE CAMBIO</a:t>
            </a:r>
            <a:endParaRPr lang="es-PE" sz="1600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5207B7-B0CB-9747-D6EA-9FCDC48C1670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E820FED-F9F4-D63A-DCF1-7F38DF1DDEF6}"/>
              </a:ext>
            </a:extLst>
          </p:cNvPr>
          <p:cNvGrpSpPr/>
          <p:nvPr/>
        </p:nvGrpSpPr>
        <p:grpSpPr>
          <a:xfrm>
            <a:off x="3557762" y="1610788"/>
            <a:ext cx="2616155" cy="3258424"/>
            <a:chOff x="3179628" y="1438908"/>
            <a:chExt cx="2616155" cy="3258424"/>
          </a:xfrm>
        </p:grpSpPr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A927B2A4-6F33-DF08-06BE-70E9A1E32B79}"/>
                </a:ext>
              </a:extLst>
            </p:cNvPr>
            <p:cNvGrpSpPr/>
            <p:nvPr/>
          </p:nvGrpSpPr>
          <p:grpSpPr>
            <a:xfrm>
              <a:off x="3179628" y="2564938"/>
              <a:ext cx="2616155" cy="443347"/>
              <a:chOff x="3179628" y="2547361"/>
              <a:chExt cx="2616155" cy="443347"/>
            </a:xfrm>
          </p:grpSpPr>
          <p:sp>
            <p:nvSpPr>
              <p:cNvPr id="6" name="Rectángulo redondeado 5">
                <a:extLst>
                  <a:ext uri="{FF2B5EF4-FFF2-40B4-BE49-F238E27FC236}">
                    <a16:creationId xmlns:a16="http://schemas.microsoft.com/office/drawing/2014/main" id="{F3FB8FF6-D829-0411-EAF6-F65D5CD541FB}"/>
                  </a:ext>
                </a:extLst>
              </p:cNvPr>
              <p:cNvSpPr/>
              <p:nvPr/>
            </p:nvSpPr>
            <p:spPr>
              <a:xfrm>
                <a:off x="3371018" y="2547361"/>
                <a:ext cx="2424765" cy="443347"/>
              </a:xfrm>
              <a:prstGeom prst="roundRect">
                <a:avLst>
                  <a:gd name="adj" fmla="val 2420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Priorización</a:t>
                </a:r>
              </a:p>
            </p:txBody>
          </p:sp>
          <p:grpSp>
            <p:nvGrpSpPr>
              <p:cNvPr id="7" name="Agrupar 4">
                <a:extLst>
                  <a:ext uri="{FF2B5EF4-FFF2-40B4-BE49-F238E27FC236}">
                    <a16:creationId xmlns:a16="http://schemas.microsoft.com/office/drawing/2014/main" id="{57ABEF7B-ABFE-9AC0-DF88-81C159FD3AA8}"/>
                  </a:ext>
                </a:extLst>
              </p:cNvPr>
              <p:cNvGrpSpPr/>
              <p:nvPr/>
            </p:nvGrpSpPr>
            <p:grpSpPr>
              <a:xfrm>
                <a:off x="3179628" y="2590143"/>
                <a:ext cx="407092" cy="357785"/>
                <a:chOff x="5892512" y="2805541"/>
                <a:chExt cx="459474" cy="403823"/>
              </a:xfrm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id="{D3DE3834-6BA1-AF68-0AE1-9DF84A0F9687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C45B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54E58474-D3D4-88CB-7727-EC8D6F452A01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" name="Triángulo 11">
                  <a:extLst>
                    <a:ext uri="{FF2B5EF4-FFF2-40B4-BE49-F238E27FC236}">
                      <a16:creationId xmlns:a16="http://schemas.microsoft.com/office/drawing/2014/main" id="{FEEF8252-6FA3-4322-A00F-6F207A711164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A18E1EB-8A90-DCA0-885F-E42AECFEEA94}"/>
                </a:ext>
              </a:extLst>
            </p:cNvPr>
            <p:cNvGrpSpPr/>
            <p:nvPr/>
          </p:nvGrpSpPr>
          <p:grpSpPr>
            <a:xfrm>
              <a:off x="3179628" y="2001923"/>
              <a:ext cx="2616155" cy="443347"/>
              <a:chOff x="3179628" y="1995013"/>
              <a:chExt cx="2616155" cy="443347"/>
            </a:xfrm>
          </p:grpSpPr>
          <p:sp>
            <p:nvSpPr>
              <p:cNvPr id="13" name="Rectángulo redondeado 12">
                <a:extLst>
                  <a:ext uri="{FF2B5EF4-FFF2-40B4-BE49-F238E27FC236}">
                    <a16:creationId xmlns:a16="http://schemas.microsoft.com/office/drawing/2014/main" id="{31E7BA8D-F8B2-6C5A-9F22-D539F2319EB8}"/>
                  </a:ext>
                </a:extLst>
              </p:cNvPr>
              <p:cNvSpPr/>
              <p:nvPr/>
            </p:nvSpPr>
            <p:spPr>
              <a:xfrm>
                <a:off x="3371018" y="1995013"/>
                <a:ext cx="2424765" cy="443347"/>
              </a:xfrm>
              <a:prstGeom prst="roundRect">
                <a:avLst>
                  <a:gd name="adj" fmla="val 26745"/>
                </a:avLst>
              </a:prstGeom>
              <a:solidFill>
                <a:srgbClr val="92C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Evaluación</a:t>
                </a:r>
              </a:p>
            </p:txBody>
          </p:sp>
          <p:grpSp>
            <p:nvGrpSpPr>
              <p:cNvPr id="14" name="Agrupar 9">
                <a:extLst>
                  <a:ext uri="{FF2B5EF4-FFF2-40B4-BE49-F238E27FC236}">
                    <a16:creationId xmlns:a16="http://schemas.microsoft.com/office/drawing/2014/main" id="{47C0A29E-4CD7-FCD0-27D6-C2C0C8B0C4CE}"/>
                  </a:ext>
                </a:extLst>
              </p:cNvPr>
              <p:cNvGrpSpPr/>
              <p:nvPr/>
            </p:nvGrpSpPr>
            <p:grpSpPr>
              <a:xfrm>
                <a:off x="3179628" y="2037794"/>
                <a:ext cx="407092" cy="357785"/>
                <a:chOff x="5892512" y="2805541"/>
                <a:chExt cx="459474" cy="403823"/>
              </a:xfrm>
            </p:grpSpPr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42A81820-BF83-8F07-F225-706743C014B5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6A8F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82DBFADB-A48D-9D73-EC50-8D22DCEEA6ED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Triángulo 16">
                  <a:extLst>
                    <a:ext uri="{FF2B5EF4-FFF2-40B4-BE49-F238E27FC236}">
                      <a16:creationId xmlns:a16="http://schemas.microsoft.com/office/drawing/2014/main" id="{4E0C6758-8F87-F173-AC00-2A06634BCE23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rgbClr val="92C2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50C8D9E8-25A2-EA5C-B3E6-9A485DB47131}"/>
                </a:ext>
              </a:extLst>
            </p:cNvPr>
            <p:cNvGrpSpPr/>
            <p:nvPr/>
          </p:nvGrpSpPr>
          <p:grpSpPr>
            <a:xfrm>
              <a:off x="3179628" y="1438908"/>
              <a:ext cx="2616155" cy="443347"/>
              <a:chOff x="3179628" y="1438908"/>
              <a:chExt cx="2616155" cy="443347"/>
            </a:xfrm>
          </p:grpSpPr>
          <p:sp>
            <p:nvSpPr>
              <p:cNvPr id="18" name="Rectángulo redondeado 17">
                <a:extLst>
                  <a:ext uri="{FF2B5EF4-FFF2-40B4-BE49-F238E27FC236}">
                    <a16:creationId xmlns:a16="http://schemas.microsoft.com/office/drawing/2014/main" id="{741AD8DF-F034-CB49-B306-347F898E0442}"/>
                  </a:ext>
                </a:extLst>
              </p:cNvPr>
              <p:cNvSpPr/>
              <p:nvPr/>
            </p:nvSpPr>
            <p:spPr>
              <a:xfrm>
                <a:off x="3371018" y="1438908"/>
                <a:ext cx="2424765" cy="443347"/>
              </a:xfrm>
              <a:prstGeom prst="roundRect">
                <a:avLst>
                  <a:gd name="adj" fmla="val 24841"/>
                </a:avLst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Identificación</a:t>
                </a:r>
              </a:p>
            </p:txBody>
          </p:sp>
          <p:grpSp>
            <p:nvGrpSpPr>
              <p:cNvPr id="19" name="Agrupar 14">
                <a:extLst>
                  <a:ext uri="{FF2B5EF4-FFF2-40B4-BE49-F238E27FC236}">
                    <a16:creationId xmlns:a16="http://schemas.microsoft.com/office/drawing/2014/main" id="{DB10B573-F194-CFF9-48A6-0AB52E57D376}"/>
                  </a:ext>
                </a:extLst>
              </p:cNvPr>
              <p:cNvGrpSpPr/>
              <p:nvPr/>
            </p:nvGrpSpPr>
            <p:grpSpPr>
              <a:xfrm>
                <a:off x="3179628" y="1481689"/>
                <a:ext cx="407092" cy="357785"/>
                <a:chOff x="5892512" y="2805541"/>
                <a:chExt cx="459474" cy="403823"/>
              </a:xfrm>
            </p:grpSpPr>
            <p:sp>
              <p:nvSpPr>
                <p:cNvPr id="20" name="Elipse 19">
                  <a:extLst>
                    <a:ext uri="{FF2B5EF4-FFF2-40B4-BE49-F238E27FC236}">
                      <a16:creationId xmlns:a16="http://schemas.microsoft.com/office/drawing/2014/main" id="{4FE3D9C2-9DEF-DBA3-0009-748DC77C4903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C73A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4912ED86-D372-9408-7131-16205E30D9D1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2" name="Triángulo 21">
                  <a:extLst>
                    <a:ext uri="{FF2B5EF4-FFF2-40B4-BE49-F238E27FC236}">
                      <a16:creationId xmlns:a16="http://schemas.microsoft.com/office/drawing/2014/main" id="{26F9AEF5-EB67-FD12-7A95-CCE1D293F084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rgbClr val="EE46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A12BA5B5-CE18-6902-FB05-B7E9AAEE9696}"/>
                </a:ext>
              </a:extLst>
            </p:cNvPr>
            <p:cNvGrpSpPr/>
            <p:nvPr/>
          </p:nvGrpSpPr>
          <p:grpSpPr>
            <a:xfrm>
              <a:off x="3179628" y="4253985"/>
              <a:ext cx="2616155" cy="443347"/>
              <a:chOff x="3179628" y="4253985"/>
              <a:chExt cx="2616155" cy="443347"/>
            </a:xfrm>
          </p:grpSpPr>
          <p:sp>
            <p:nvSpPr>
              <p:cNvPr id="40" name="Rectángulo redondeado 39">
                <a:extLst>
                  <a:ext uri="{FF2B5EF4-FFF2-40B4-BE49-F238E27FC236}">
                    <a16:creationId xmlns:a16="http://schemas.microsoft.com/office/drawing/2014/main" id="{B0738AAA-A63E-1808-29D4-888A495283B0}"/>
                  </a:ext>
                </a:extLst>
              </p:cNvPr>
              <p:cNvSpPr/>
              <p:nvPr/>
            </p:nvSpPr>
            <p:spPr>
              <a:xfrm>
                <a:off x="3371018" y="4253985"/>
                <a:ext cx="2424765" cy="443347"/>
              </a:xfrm>
              <a:prstGeom prst="roundRect">
                <a:avLst>
                  <a:gd name="adj" fmla="val 24207"/>
                </a:avLst>
              </a:prstGeom>
              <a:solidFill>
                <a:srgbClr val="714F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Monitoreo</a:t>
                </a:r>
              </a:p>
            </p:txBody>
          </p:sp>
          <p:grpSp>
            <p:nvGrpSpPr>
              <p:cNvPr id="41" name="Agrupar 4">
                <a:extLst>
                  <a:ext uri="{FF2B5EF4-FFF2-40B4-BE49-F238E27FC236}">
                    <a16:creationId xmlns:a16="http://schemas.microsoft.com/office/drawing/2014/main" id="{FA207E76-DAB0-3998-5E27-558C72ED7AB6}"/>
                  </a:ext>
                </a:extLst>
              </p:cNvPr>
              <p:cNvGrpSpPr/>
              <p:nvPr/>
            </p:nvGrpSpPr>
            <p:grpSpPr>
              <a:xfrm>
                <a:off x="3179628" y="4296767"/>
                <a:ext cx="407092" cy="357785"/>
                <a:chOff x="5892512" y="2805541"/>
                <a:chExt cx="459474" cy="403823"/>
              </a:xfrm>
            </p:grpSpPr>
            <p:sp>
              <p:nvSpPr>
                <p:cNvPr id="52" name="Elipse 51">
                  <a:extLst>
                    <a:ext uri="{FF2B5EF4-FFF2-40B4-BE49-F238E27FC236}">
                      <a16:creationId xmlns:a16="http://schemas.microsoft.com/office/drawing/2014/main" id="{9B4B0783-8A2C-CC9C-DC2F-DE50BA30A783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593E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66BC7D48-7E18-24AA-55D0-82B31D3D47BF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4" name="Triángulo 53">
                  <a:extLst>
                    <a:ext uri="{FF2B5EF4-FFF2-40B4-BE49-F238E27FC236}">
                      <a16:creationId xmlns:a16="http://schemas.microsoft.com/office/drawing/2014/main" id="{2F16B388-5E5E-8AE2-0328-CD9F7C78FDB3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rgbClr val="714F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919ACA4B-BCB5-43A7-BF1B-F81F8F2DE096}"/>
                </a:ext>
              </a:extLst>
            </p:cNvPr>
            <p:cNvGrpSpPr/>
            <p:nvPr/>
          </p:nvGrpSpPr>
          <p:grpSpPr>
            <a:xfrm>
              <a:off x="3179628" y="3690968"/>
              <a:ext cx="2616155" cy="443347"/>
              <a:chOff x="3179628" y="3701637"/>
              <a:chExt cx="2616155" cy="443347"/>
            </a:xfrm>
          </p:grpSpPr>
          <p:sp>
            <p:nvSpPr>
              <p:cNvPr id="42" name="Rectángulo redondeado 41">
                <a:extLst>
                  <a:ext uri="{FF2B5EF4-FFF2-40B4-BE49-F238E27FC236}">
                    <a16:creationId xmlns:a16="http://schemas.microsoft.com/office/drawing/2014/main" id="{4479DB01-D020-4E24-813B-A40519136824}"/>
                  </a:ext>
                </a:extLst>
              </p:cNvPr>
              <p:cNvSpPr/>
              <p:nvPr/>
            </p:nvSpPr>
            <p:spPr>
              <a:xfrm>
                <a:off x="3371018" y="3701637"/>
                <a:ext cx="2424765" cy="443347"/>
              </a:xfrm>
              <a:prstGeom prst="roundRect">
                <a:avLst>
                  <a:gd name="adj" fmla="val 2674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Implementación</a:t>
                </a:r>
              </a:p>
            </p:txBody>
          </p:sp>
          <p:grpSp>
            <p:nvGrpSpPr>
              <p:cNvPr id="43" name="Agrupar 9">
                <a:extLst>
                  <a:ext uri="{FF2B5EF4-FFF2-40B4-BE49-F238E27FC236}">
                    <a16:creationId xmlns:a16="http://schemas.microsoft.com/office/drawing/2014/main" id="{BF4907D8-7192-D90C-104A-2C8B7048CD83}"/>
                  </a:ext>
                </a:extLst>
              </p:cNvPr>
              <p:cNvGrpSpPr/>
              <p:nvPr/>
            </p:nvGrpSpPr>
            <p:grpSpPr>
              <a:xfrm>
                <a:off x="3179628" y="3744418"/>
                <a:ext cx="407092" cy="357785"/>
                <a:chOff x="5892512" y="2805541"/>
                <a:chExt cx="459474" cy="403823"/>
              </a:xfrm>
            </p:grpSpPr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794C5C6B-8799-116B-F65A-C7E924F5107E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B78C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0ABEFBDF-FDDC-F781-5E5A-DF71F08198EF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1" name="Triángulo 50">
                  <a:extLst>
                    <a:ext uri="{FF2B5EF4-FFF2-40B4-BE49-F238E27FC236}">
                      <a16:creationId xmlns:a16="http://schemas.microsoft.com/office/drawing/2014/main" id="{8F15F3AC-6725-EBE2-5966-431C60332019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F4250DE9-0CE6-E3F0-210E-0C414E2A493F}"/>
                </a:ext>
              </a:extLst>
            </p:cNvPr>
            <p:cNvGrpSpPr/>
            <p:nvPr/>
          </p:nvGrpSpPr>
          <p:grpSpPr>
            <a:xfrm>
              <a:off x="3179628" y="3127953"/>
              <a:ext cx="2616155" cy="443347"/>
              <a:chOff x="3179628" y="3145532"/>
              <a:chExt cx="2616155" cy="443347"/>
            </a:xfrm>
          </p:grpSpPr>
          <p:sp>
            <p:nvSpPr>
              <p:cNvPr id="44" name="Rectángulo redondeado 43">
                <a:extLst>
                  <a:ext uri="{FF2B5EF4-FFF2-40B4-BE49-F238E27FC236}">
                    <a16:creationId xmlns:a16="http://schemas.microsoft.com/office/drawing/2014/main" id="{A6126B79-46E8-5BEC-4768-D7708FA8DE9F}"/>
                  </a:ext>
                </a:extLst>
              </p:cNvPr>
              <p:cNvSpPr/>
              <p:nvPr/>
            </p:nvSpPr>
            <p:spPr>
              <a:xfrm>
                <a:off x="3371018" y="3145532"/>
                <a:ext cx="2424765" cy="443347"/>
              </a:xfrm>
              <a:prstGeom prst="roundRect">
                <a:avLst>
                  <a:gd name="adj" fmla="val 24841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marL="6350" indent="-1588">
                  <a:tabLst>
                    <a:tab pos="569913" algn="l"/>
                  </a:tabLst>
                </a:pPr>
                <a:r>
                  <a:rPr lang="es-ES_tradnl" sz="1600" b="1" dirty="0">
                    <a:latin typeface="Calibri" charset="0"/>
                    <a:ea typeface="Calibri" charset="0"/>
                    <a:cs typeface="Calibri" charset="0"/>
                  </a:rPr>
                  <a:t>Decisión</a:t>
                </a:r>
              </a:p>
            </p:txBody>
          </p:sp>
          <p:grpSp>
            <p:nvGrpSpPr>
              <p:cNvPr id="45" name="Agrupar 14">
                <a:extLst>
                  <a:ext uri="{FF2B5EF4-FFF2-40B4-BE49-F238E27FC236}">
                    <a16:creationId xmlns:a16="http://schemas.microsoft.com/office/drawing/2014/main" id="{0AC73FB7-F990-39EB-D4FD-16637D3B4AC5}"/>
                  </a:ext>
                </a:extLst>
              </p:cNvPr>
              <p:cNvGrpSpPr/>
              <p:nvPr/>
            </p:nvGrpSpPr>
            <p:grpSpPr>
              <a:xfrm>
                <a:off x="3179628" y="3188313"/>
                <a:ext cx="407092" cy="357785"/>
                <a:chOff x="5892512" y="2805541"/>
                <a:chExt cx="459474" cy="403823"/>
              </a:xfrm>
            </p:grpSpPr>
            <p:sp>
              <p:nvSpPr>
                <p:cNvPr id="46" name="Elipse 45">
                  <a:extLst>
                    <a:ext uri="{FF2B5EF4-FFF2-40B4-BE49-F238E27FC236}">
                      <a16:creationId xmlns:a16="http://schemas.microsoft.com/office/drawing/2014/main" id="{A5B1FB23-7C06-AFBA-FB97-8FCE826EF2B7}"/>
                    </a:ext>
                  </a:extLst>
                </p:cNvPr>
                <p:cNvSpPr/>
                <p:nvPr/>
              </p:nvSpPr>
              <p:spPr>
                <a:xfrm>
                  <a:off x="5956277" y="2824919"/>
                  <a:ext cx="395709" cy="376075"/>
                </a:xfrm>
                <a:prstGeom prst="ellipse">
                  <a:avLst/>
                </a:prstGeom>
                <a:solidFill>
                  <a:srgbClr val="3885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E975FA1D-8CE5-1F05-79D0-2C719E07DBE0}"/>
                    </a:ext>
                  </a:extLst>
                </p:cNvPr>
                <p:cNvSpPr/>
                <p:nvPr/>
              </p:nvSpPr>
              <p:spPr>
                <a:xfrm>
                  <a:off x="5892512" y="2805541"/>
                  <a:ext cx="424906" cy="4038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8" name="Triángulo 47">
                  <a:extLst>
                    <a:ext uri="{FF2B5EF4-FFF2-40B4-BE49-F238E27FC236}">
                      <a16:creationId xmlns:a16="http://schemas.microsoft.com/office/drawing/2014/main" id="{2FA2266E-618F-9EA0-8E22-ECEA86DC0D47}"/>
                    </a:ext>
                  </a:extLst>
                </p:cNvPr>
                <p:cNvSpPr/>
                <p:nvPr/>
              </p:nvSpPr>
              <p:spPr>
                <a:xfrm rot="5400000">
                  <a:off x="6076285" y="2946262"/>
                  <a:ext cx="186870" cy="122381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rtlCol="0" anchor="ctr"/>
                <a:lstStyle/>
                <a:p>
                  <a:endParaRPr lang="es-ES_tradnl" sz="1600" dirty="0">
                    <a:latin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722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FASES DE LA GESTIÓN DE SOLICITUDES DE CAMBIO</a:t>
            </a:r>
            <a:endParaRPr lang="es-P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F317003-B946-CA65-5343-C7C696086F7A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842CB91-3ED2-1B33-B283-5505FC4B5957}"/>
              </a:ext>
            </a:extLst>
          </p:cNvPr>
          <p:cNvCxnSpPr>
            <a:cxnSpLocks/>
          </p:cNvCxnSpPr>
          <p:nvPr/>
        </p:nvCxnSpPr>
        <p:spPr>
          <a:xfrm>
            <a:off x="993688" y="1488595"/>
            <a:ext cx="0" cy="314527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78D25063-FF95-1C6C-EF36-58ADC354C2B7}"/>
              </a:ext>
            </a:extLst>
          </p:cNvPr>
          <p:cNvSpPr/>
          <p:nvPr/>
        </p:nvSpPr>
        <p:spPr>
          <a:xfrm>
            <a:off x="1212138" y="1355102"/>
            <a:ext cx="725121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chemeClr val="accent2"/>
                </a:solidFill>
              </a:rPr>
              <a:t>IDENTIFICACIÓN:</a:t>
            </a:r>
            <a:br>
              <a:rPr lang="es-MX" sz="1400" dirty="0"/>
            </a:br>
            <a:r>
              <a:rPr lang="es-MX" sz="1400" dirty="0"/>
              <a:t>Captura y registro de la solicitud de cambio en un sistema formal.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0CCBFB-6D82-BBF7-F57A-7856972D25EC}"/>
              </a:ext>
            </a:extLst>
          </p:cNvPr>
          <p:cNvSpPr/>
          <p:nvPr/>
        </p:nvSpPr>
        <p:spPr>
          <a:xfrm>
            <a:off x="437663" y="1287053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400" b="1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Agrupar 29">
            <a:extLst>
              <a:ext uri="{FF2B5EF4-FFF2-40B4-BE49-F238E27FC236}">
                <a16:creationId xmlns:a16="http://schemas.microsoft.com/office/drawing/2014/main" id="{B987BEB2-2C63-EC62-D2AD-9884C010B01E}"/>
              </a:ext>
            </a:extLst>
          </p:cNvPr>
          <p:cNvGrpSpPr/>
          <p:nvPr/>
        </p:nvGrpSpPr>
        <p:grpSpPr>
          <a:xfrm>
            <a:off x="923292" y="1391092"/>
            <a:ext cx="140792" cy="140258"/>
            <a:chOff x="3427964" y="2244682"/>
            <a:chExt cx="225891" cy="2250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43CDCCE1-B93B-5317-368B-2CBFEB7E3F28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7C8C03B-068C-0FC9-ABA3-0213B8B930D4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3D478A-1B4F-EFC2-FCB6-C7D4BD9D1285}"/>
              </a:ext>
            </a:extLst>
          </p:cNvPr>
          <p:cNvSpPr/>
          <p:nvPr/>
        </p:nvSpPr>
        <p:spPr>
          <a:xfrm>
            <a:off x="437663" y="1901577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400" b="1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1F819E-DC25-D8FB-9515-07119CEC2C2B}"/>
              </a:ext>
            </a:extLst>
          </p:cNvPr>
          <p:cNvSpPr/>
          <p:nvPr/>
        </p:nvSpPr>
        <p:spPr>
          <a:xfrm>
            <a:off x="1212138" y="1942417"/>
            <a:ext cx="725121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chemeClr val="accent3"/>
                </a:solidFill>
              </a:rPr>
              <a:t>EVALUACIÓN:</a:t>
            </a:r>
            <a:br>
              <a:rPr lang="es-MX" sz="1400" dirty="0"/>
            </a:br>
            <a:r>
              <a:rPr lang="es-MX" sz="1400" dirty="0"/>
              <a:t>Análisis detallado del cambio propuesto, incluyendo impacto en el proyecto.</a:t>
            </a:r>
          </a:p>
        </p:txBody>
      </p:sp>
      <p:grpSp>
        <p:nvGrpSpPr>
          <p:cNvPr id="22" name="Agrupar 29">
            <a:extLst>
              <a:ext uri="{FF2B5EF4-FFF2-40B4-BE49-F238E27FC236}">
                <a16:creationId xmlns:a16="http://schemas.microsoft.com/office/drawing/2014/main" id="{390291D2-404E-D8D3-CE79-2C9F29BE6351}"/>
              </a:ext>
            </a:extLst>
          </p:cNvPr>
          <p:cNvGrpSpPr/>
          <p:nvPr/>
        </p:nvGrpSpPr>
        <p:grpSpPr>
          <a:xfrm>
            <a:off x="923292" y="2002671"/>
            <a:ext cx="140792" cy="140258"/>
            <a:chOff x="3427964" y="2244682"/>
            <a:chExt cx="225891" cy="22503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1192D0E-7ACD-9ECD-8D61-8B3BDDBBA873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0600F36-5BFE-F4F9-6E94-F51190D55CE7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E1DCBA-D77F-D62E-D049-58A2CEF032D7}"/>
              </a:ext>
            </a:extLst>
          </p:cNvPr>
          <p:cNvSpPr/>
          <p:nvPr/>
        </p:nvSpPr>
        <p:spPr>
          <a:xfrm>
            <a:off x="437663" y="2488892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chemeClr val="accent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F62730E-0821-389F-7926-228A0B4C733C}"/>
              </a:ext>
            </a:extLst>
          </p:cNvPr>
          <p:cNvSpPr/>
          <p:nvPr/>
        </p:nvSpPr>
        <p:spPr>
          <a:xfrm>
            <a:off x="1212138" y="2539842"/>
            <a:ext cx="725121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chemeClr val="accent4"/>
                </a:solidFill>
              </a:rPr>
              <a:t>PRIORIZACIÓN:</a:t>
            </a:r>
            <a:br>
              <a:rPr lang="es-MX" sz="1400" b="1" dirty="0">
                <a:solidFill>
                  <a:schemeClr val="accent5"/>
                </a:solidFill>
              </a:rPr>
            </a:br>
            <a:r>
              <a:rPr lang="es-MX" sz="1400" dirty="0"/>
              <a:t>Determinación de la prioridad del cambio en función de su urgencia y valor.</a:t>
            </a:r>
          </a:p>
        </p:txBody>
      </p:sp>
      <p:grpSp>
        <p:nvGrpSpPr>
          <p:cNvPr id="25" name="Agrupar 29">
            <a:extLst>
              <a:ext uri="{FF2B5EF4-FFF2-40B4-BE49-F238E27FC236}">
                <a16:creationId xmlns:a16="http://schemas.microsoft.com/office/drawing/2014/main" id="{8DDA018D-9458-C6F7-EB64-B0655ECC0DD5}"/>
              </a:ext>
            </a:extLst>
          </p:cNvPr>
          <p:cNvGrpSpPr/>
          <p:nvPr/>
        </p:nvGrpSpPr>
        <p:grpSpPr>
          <a:xfrm>
            <a:off x="923292" y="2579637"/>
            <a:ext cx="140792" cy="140258"/>
            <a:chOff x="3427964" y="2244682"/>
            <a:chExt cx="225891" cy="225034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A06E92D-C45B-8D9D-6EB1-8382963D230D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73EEC0C8-1801-463A-F10B-4CC791EA0070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33DE74C-260A-DCE9-689D-40B477DE11F1}"/>
              </a:ext>
            </a:extLst>
          </p:cNvPr>
          <p:cNvSpPr/>
          <p:nvPr/>
        </p:nvSpPr>
        <p:spPr>
          <a:xfrm>
            <a:off x="1212138" y="3142450"/>
            <a:ext cx="725121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chemeClr val="accent5"/>
                </a:solidFill>
              </a:rPr>
              <a:t>DECISIÓN:</a:t>
            </a:r>
            <a:br>
              <a:rPr lang="es-MX" sz="1400" b="1" dirty="0">
                <a:solidFill>
                  <a:schemeClr val="accent5"/>
                </a:solidFill>
              </a:rPr>
            </a:br>
            <a:r>
              <a:rPr lang="es-MX" sz="1400" dirty="0"/>
              <a:t>Aprobación, modificación o rechazo del cambio por parte del Comité de Control de Cambios (CCB).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86559B9-A772-D8B7-EDEC-B51AF4C836C8}"/>
              </a:ext>
            </a:extLst>
          </p:cNvPr>
          <p:cNvSpPr/>
          <p:nvPr/>
        </p:nvSpPr>
        <p:spPr>
          <a:xfrm>
            <a:off x="439990" y="3086317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01B1C3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800" b="1" dirty="0">
              <a:solidFill>
                <a:srgbClr val="01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8" name="Agrupar 29">
            <a:extLst>
              <a:ext uri="{FF2B5EF4-FFF2-40B4-BE49-F238E27FC236}">
                <a16:creationId xmlns:a16="http://schemas.microsoft.com/office/drawing/2014/main" id="{1D08DF5A-7E3C-AD21-09DB-2047C014CA43}"/>
              </a:ext>
            </a:extLst>
          </p:cNvPr>
          <p:cNvGrpSpPr/>
          <p:nvPr/>
        </p:nvGrpSpPr>
        <p:grpSpPr>
          <a:xfrm>
            <a:off x="923292" y="3189781"/>
            <a:ext cx="140792" cy="140258"/>
            <a:chOff x="3427964" y="2244682"/>
            <a:chExt cx="225891" cy="225034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95EF60F-4C9A-57F2-3C88-D4FA5963AC27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1B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5B8DD83-4C70-1B2E-CB1D-534B5E99584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0BD1393-A54A-A864-86B5-BF3120CC232F}"/>
              </a:ext>
            </a:extLst>
          </p:cNvPr>
          <p:cNvSpPr/>
          <p:nvPr/>
        </p:nvSpPr>
        <p:spPr>
          <a:xfrm>
            <a:off x="1212138" y="3751769"/>
            <a:ext cx="725121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rgbClr val="F4BB11"/>
                </a:solidFill>
              </a:rPr>
              <a:t>IMPLEMENTACIÓN:</a:t>
            </a:r>
            <a:br>
              <a:rPr lang="es-MX" sz="1400" b="1" dirty="0">
                <a:solidFill>
                  <a:schemeClr val="accent5"/>
                </a:solidFill>
              </a:rPr>
            </a:br>
            <a:r>
              <a:rPr lang="es-MX" sz="1400" dirty="0"/>
              <a:t>Ejecución del cambio aprobado, incluyendo actualizaciones en la documentación y comunicación a todos los involucrados.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F958C71-F70F-A41C-8609-02A1DC0B5B2E}"/>
              </a:ext>
            </a:extLst>
          </p:cNvPr>
          <p:cNvSpPr/>
          <p:nvPr/>
        </p:nvSpPr>
        <p:spPr>
          <a:xfrm>
            <a:off x="434488" y="3688925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F4BB11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800" b="1" dirty="0">
              <a:solidFill>
                <a:srgbClr val="F4BB1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1" name="Agrupar 29">
            <a:extLst>
              <a:ext uri="{FF2B5EF4-FFF2-40B4-BE49-F238E27FC236}">
                <a16:creationId xmlns:a16="http://schemas.microsoft.com/office/drawing/2014/main" id="{5C8CA71D-6DDE-390A-8624-554D262F2110}"/>
              </a:ext>
            </a:extLst>
          </p:cNvPr>
          <p:cNvGrpSpPr/>
          <p:nvPr/>
        </p:nvGrpSpPr>
        <p:grpSpPr>
          <a:xfrm>
            <a:off x="923292" y="3790762"/>
            <a:ext cx="140792" cy="140258"/>
            <a:chOff x="3427964" y="2244682"/>
            <a:chExt cx="225891" cy="225034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6493B24-795C-43AE-795B-D0B5D434A680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1E04033-F57B-5286-DB6E-DFF0843F47FB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94AD8571-0FBF-C13E-C901-FE2FA2C08FC3}"/>
              </a:ext>
            </a:extLst>
          </p:cNvPr>
          <p:cNvSpPr/>
          <p:nvPr/>
        </p:nvSpPr>
        <p:spPr>
          <a:xfrm>
            <a:off x="1215313" y="4576531"/>
            <a:ext cx="725121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1400" b="1" dirty="0">
                <a:solidFill>
                  <a:srgbClr val="7150A0"/>
                </a:solidFill>
              </a:rPr>
              <a:t>MONITOREO:</a:t>
            </a:r>
          </a:p>
          <a:p>
            <a:r>
              <a:rPr lang="es-MX" sz="1400" dirty="0"/>
              <a:t>Seguimiento del cambio implementado para asegurar que cumple con las expectativas y no introduce problemas nuevos.</a:t>
            </a:r>
            <a:endParaRPr lang="es-PE" sz="14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2EFC047-5F87-7B0B-B553-B186564CD1F9}"/>
              </a:ext>
            </a:extLst>
          </p:cNvPr>
          <p:cNvSpPr/>
          <p:nvPr/>
        </p:nvSpPr>
        <p:spPr>
          <a:xfrm>
            <a:off x="437663" y="4513687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06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2" name="Agrupar 29">
            <a:extLst>
              <a:ext uri="{FF2B5EF4-FFF2-40B4-BE49-F238E27FC236}">
                <a16:creationId xmlns:a16="http://schemas.microsoft.com/office/drawing/2014/main" id="{A83DD391-1EF3-29E2-7B86-F11380A5DB1F}"/>
              </a:ext>
            </a:extLst>
          </p:cNvPr>
          <p:cNvGrpSpPr/>
          <p:nvPr/>
        </p:nvGrpSpPr>
        <p:grpSpPr>
          <a:xfrm>
            <a:off x="926467" y="4615524"/>
            <a:ext cx="140792" cy="140258"/>
            <a:chOff x="3427964" y="2244682"/>
            <a:chExt cx="225891" cy="22503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C6C2BBB-36D8-E7E2-E92B-42890EA56D8A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5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B47E8A36-49A1-502D-A07A-6B63469E0BF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50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003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MEJORES PRÁCTICAS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6BF24C5-2DF2-4ED1-B618-4CE2C05FFAB6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5CFF971-0949-E528-B3F3-8A94FC6CAB52}"/>
              </a:ext>
            </a:extLst>
          </p:cNvPr>
          <p:cNvGrpSpPr/>
          <p:nvPr/>
        </p:nvGrpSpPr>
        <p:grpSpPr>
          <a:xfrm>
            <a:off x="1733328" y="1458870"/>
            <a:ext cx="5677345" cy="1130829"/>
            <a:chOff x="848519" y="1480354"/>
            <a:chExt cx="5677345" cy="925201"/>
          </a:xfrm>
        </p:grpSpPr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4A379A3E-A84C-9313-9EA2-FEE663F63EF8}"/>
                </a:ext>
              </a:extLst>
            </p:cNvPr>
            <p:cNvSpPr/>
            <p:nvPr/>
          </p:nvSpPr>
          <p:spPr>
            <a:xfrm>
              <a:off x="848520" y="1480354"/>
              <a:ext cx="5677344" cy="925200"/>
            </a:xfrm>
            <a:prstGeom prst="roundRect">
              <a:avLst/>
            </a:prstGeom>
            <a:solidFill>
              <a:srgbClr val="FB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2"/>
                </a:buClr>
              </a:pPr>
              <a:r>
                <a:rPr lang="es-PE" sz="1400" b="1" dirty="0">
                  <a:solidFill>
                    <a:schemeClr val="accent2"/>
                  </a:solidFill>
                  <a:latin typeface="Calibri" charset="0"/>
                  <a:ea typeface="Calibri" charset="0"/>
                  <a:cs typeface="Calibri" charset="0"/>
                </a:rPr>
                <a:t>SISTEMAS AUTOMATIZADOS DE CAMBIO: </a:t>
              </a:r>
            </a:p>
            <a:p>
              <a:pPr marL="134938" indent="-134938">
                <a:buClr>
                  <a:schemeClr val="accent2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Implementar herramientas que permitan el seguimiento automatizado de las solicitudes de cambio, mejorando la trazabilidad y la transparencia.</a:t>
              </a:r>
            </a:p>
          </p:txBody>
        </p:sp>
        <p:sp>
          <p:nvSpPr>
            <p:cNvPr id="25" name="Redondear rectángulo de esquina del mismo lado 24">
              <a:extLst>
                <a:ext uri="{FF2B5EF4-FFF2-40B4-BE49-F238E27FC236}">
                  <a16:creationId xmlns:a16="http://schemas.microsoft.com/office/drawing/2014/main" id="{E52A9C87-4FE7-277C-6028-167BDE9C223A}"/>
                </a:ext>
              </a:extLst>
            </p:cNvPr>
            <p:cNvSpPr/>
            <p:nvPr/>
          </p:nvSpPr>
          <p:spPr>
            <a:xfrm rot="16200000">
              <a:off x="768110" y="1560764"/>
              <a:ext cx="925200" cy="76438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947D851-9832-C3F4-E143-44B1C0D4827E}"/>
              </a:ext>
            </a:extLst>
          </p:cNvPr>
          <p:cNvGrpSpPr/>
          <p:nvPr/>
        </p:nvGrpSpPr>
        <p:grpSpPr>
          <a:xfrm>
            <a:off x="1733328" y="2781154"/>
            <a:ext cx="5677345" cy="1130829"/>
            <a:chOff x="848519" y="1385288"/>
            <a:chExt cx="5677345" cy="925201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B3BF9649-B849-D2A2-80E5-B523AE327C36}"/>
                </a:ext>
              </a:extLst>
            </p:cNvPr>
            <p:cNvSpPr/>
            <p:nvPr/>
          </p:nvSpPr>
          <p:spPr>
            <a:xfrm>
              <a:off x="848520" y="1385288"/>
              <a:ext cx="5677344" cy="925200"/>
            </a:xfrm>
            <a:prstGeom prst="roundRect">
              <a:avLst/>
            </a:prstGeom>
            <a:solidFill>
              <a:srgbClr val="FB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2"/>
                </a:buClr>
              </a:pPr>
              <a:r>
                <a:rPr lang="es-PE" sz="1400" b="1" dirty="0">
                  <a:solidFill>
                    <a:schemeClr val="accent2"/>
                  </a:solidFill>
                  <a:latin typeface="Calibri" charset="0"/>
                  <a:ea typeface="Calibri" charset="0"/>
                  <a:cs typeface="Calibri" charset="0"/>
                </a:rPr>
                <a:t>COMUNICACIÓN PROACTIVA: </a:t>
              </a:r>
            </a:p>
            <a:p>
              <a:pPr marL="134938" indent="-134938">
                <a:buClr>
                  <a:schemeClr val="accent2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Mantener a todos los </a:t>
              </a:r>
              <a:r>
                <a:rPr lang="es-MX" sz="1400" i="1" dirty="0">
                  <a:solidFill>
                    <a:schemeClr val="tx1"/>
                  </a:solidFill>
                </a:rPr>
                <a:t>stakeholders</a:t>
              </a:r>
              <a:r>
                <a:rPr lang="es-MX" sz="1400" dirty="0">
                  <a:solidFill>
                    <a:schemeClr val="tx1"/>
                  </a:solidFill>
                </a:rPr>
                <a:t> informados sobre el estado de sus solicitudes de cambio, incluyendo razones detalladas para cualquier rechazo.</a:t>
              </a:r>
            </a:p>
          </p:txBody>
        </p:sp>
        <p:sp>
          <p:nvSpPr>
            <p:cNvPr id="21" name="Redondear rectángulo de esquina del mismo lado 20">
              <a:extLst>
                <a:ext uri="{FF2B5EF4-FFF2-40B4-BE49-F238E27FC236}">
                  <a16:creationId xmlns:a16="http://schemas.microsoft.com/office/drawing/2014/main" id="{8D7A7274-E0C5-5FFF-FF57-F8C3810F5A84}"/>
                </a:ext>
              </a:extLst>
            </p:cNvPr>
            <p:cNvSpPr/>
            <p:nvPr/>
          </p:nvSpPr>
          <p:spPr>
            <a:xfrm rot="16200000">
              <a:off x="768110" y="1465698"/>
              <a:ext cx="925200" cy="76438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F8C73E3-42F9-E630-87D0-85D363CD2916}"/>
              </a:ext>
            </a:extLst>
          </p:cNvPr>
          <p:cNvGrpSpPr/>
          <p:nvPr/>
        </p:nvGrpSpPr>
        <p:grpSpPr>
          <a:xfrm>
            <a:off x="1733328" y="4103437"/>
            <a:ext cx="5677345" cy="925201"/>
            <a:chOff x="848519" y="1385288"/>
            <a:chExt cx="5677345" cy="925201"/>
          </a:xfrm>
        </p:grpSpPr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04A5A88E-2B68-120A-6311-5277A3681515}"/>
                </a:ext>
              </a:extLst>
            </p:cNvPr>
            <p:cNvSpPr/>
            <p:nvPr/>
          </p:nvSpPr>
          <p:spPr>
            <a:xfrm>
              <a:off x="848520" y="1385288"/>
              <a:ext cx="5677344" cy="925200"/>
            </a:xfrm>
            <a:prstGeom prst="roundRect">
              <a:avLst/>
            </a:prstGeom>
            <a:solidFill>
              <a:srgbClr val="FB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2"/>
                </a:buClr>
              </a:pPr>
              <a:r>
                <a:rPr lang="es-PE" sz="1400" b="1" dirty="0">
                  <a:solidFill>
                    <a:schemeClr val="accent2"/>
                  </a:solidFill>
                  <a:latin typeface="Calibri" charset="0"/>
                  <a:ea typeface="Calibri" charset="0"/>
                  <a:cs typeface="Calibri" charset="0"/>
                </a:rPr>
                <a:t>AUDITORÍAS DE CAMBIOS: </a:t>
              </a:r>
            </a:p>
            <a:p>
              <a:pPr marL="134938" indent="-134938">
                <a:buClr>
                  <a:schemeClr val="accent2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Realizar auditorías periódicas para evaluar la efectividad del proceso de gestión de cambios y realizar mejoras continuas.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Redondear rectángulo de esquina del mismo lado 16">
              <a:extLst>
                <a:ext uri="{FF2B5EF4-FFF2-40B4-BE49-F238E27FC236}">
                  <a16:creationId xmlns:a16="http://schemas.microsoft.com/office/drawing/2014/main" id="{D84AB171-3EB4-8BB4-F16D-97C9ECF2A859}"/>
                </a:ext>
              </a:extLst>
            </p:cNvPr>
            <p:cNvSpPr/>
            <p:nvPr/>
          </p:nvSpPr>
          <p:spPr>
            <a:xfrm rot="16200000">
              <a:off x="768110" y="1465698"/>
              <a:ext cx="925200" cy="76438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34E76496-76E7-5262-01E2-C64C866D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10" y="3059458"/>
            <a:ext cx="592746" cy="59274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181503D-B2DB-45FC-91E1-A30DEAF6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32" y="1760048"/>
            <a:ext cx="598103" cy="52929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46C1140-455A-EA91-D0FC-5BAEF27C8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413" y="4303867"/>
            <a:ext cx="585103" cy="5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16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ESTRUCTURA DE UN FORMATO DE SOLICITUD DE CAMBIOS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0141452-1F27-6C81-B101-3D32F057C7E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LAS SOLICITUDES DE CAMBIO EN LOS PROYECTOS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AF8A592-A873-B3D4-FC33-7A97973B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65586"/>
              </p:ext>
            </p:extLst>
          </p:nvPr>
        </p:nvGraphicFramePr>
        <p:xfrm>
          <a:off x="503238" y="1389704"/>
          <a:ext cx="8172450" cy="38442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10651">
                  <a:extLst>
                    <a:ext uri="{9D8B030D-6E8A-4147-A177-3AD203B41FA5}">
                      <a16:colId xmlns:a16="http://schemas.microsoft.com/office/drawing/2014/main" val="911258219"/>
                    </a:ext>
                  </a:extLst>
                </a:gridCol>
                <a:gridCol w="5361799">
                  <a:extLst>
                    <a:ext uri="{9D8B030D-6E8A-4147-A177-3AD203B41FA5}">
                      <a16:colId xmlns:a16="http://schemas.microsoft.com/office/drawing/2014/main" val="1053322640"/>
                    </a:ext>
                  </a:extLst>
                </a:gridCol>
              </a:tblGrid>
              <a:tr h="240268"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b="1" dirty="0">
                          <a:solidFill>
                            <a:schemeClr val="bg1"/>
                          </a:solidFill>
                        </a:rPr>
                        <a:t>Campo</a:t>
                      </a:r>
                    </a:p>
                  </a:txBody>
                  <a:tcPr marL="3307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b="1" dirty="0">
                          <a:solidFill>
                            <a:schemeClr val="bg1"/>
                          </a:solidFill>
                        </a:rPr>
                        <a:t>Descripción</a:t>
                      </a:r>
                    </a:p>
                  </a:txBody>
                  <a:tcPr marL="3307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755373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Unidad Solicitante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Área funcional que ha requerido el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0247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ID de la Solicitud de Cambio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Identificador único de la solicitud de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45569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Tipo de Cambio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Puede ser: Mejora, Defecto, Nueva Funcionalidad.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003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Fecha de Solicitud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Fecha en la que la unidad solicitante presentó la solicitud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31250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Última Fecha de Modificación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Fecha que registra el cambio más reciente.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33258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Descripción de la Solicitud de Cambio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Texto en formato libre describiendo la solicitud.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77991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Prioridad de Implementación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Alta, media, baja. En la política se define el significado de estos valores.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39476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Responsable de Implementación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Persona que se hace responsable de la implementación del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5115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Nombre del Solicitante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Persona que sometió la solicitud de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527129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Prioridad del Solicitante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Alta, media, baja.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492337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Versión planificada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Código de la versión del SW sobre la que se implementará el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64880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Nombre del Proyecto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Nombre del proyecto dentro del cual nace la solicitud.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25946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Estatus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Estatus actual de la solicitud de cambio.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69872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Título de la Solicitud del Cambio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Línea resumen del nombre de la solicitud de cambo.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10199"/>
                  </a:ext>
                </a:extLst>
              </a:tr>
              <a:tr h="240268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dirty="0"/>
                        <a:t>Verificador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MX" sz="1300" dirty="0"/>
                        <a:t>Persona que determina si el cambio ha sido correctamente implementado.</a:t>
                      </a:r>
                    </a:p>
                  </a:txBody>
                  <a:tcPr marL="82711" marR="3307" marT="3307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9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3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4" name="object 7"/>
          <p:cNvSpPr txBox="1"/>
          <p:nvPr/>
        </p:nvSpPr>
        <p:spPr>
          <a:xfrm>
            <a:off x="1279545" y="912813"/>
            <a:ext cx="5705454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El gestionar el involucramiento de los interesados implica asegurar que los stakeholders del proyecto estén comprometidos de manera efectiva durante todo el ciclo de vida del proyecto.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Las reuniones y eventos son momentos clave para la coordinación del equipo, la resolución de problemas y la toma de decisiones.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El control integrado de cambios es el proceso de revisar y aprobar cambios en el proyecto de manera controlada, asegurando que los impactos en el alcance, cronograma, costos y calidad sean considerados antes de la implementación.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Es fundamental gestionar estas solicitudes de manera ordenada para evitar desviaciones significativas en el proyecto.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1893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1B61-21C3-E2FD-63B7-6C7D9097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457877"/>
            <a:ext cx="114138" cy="1175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138333-B82D-5563-4BCB-24CBF589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321973"/>
            <a:ext cx="114138" cy="1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GESTIONAR INVOLUCRAMIENTO </a:t>
            </a: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DE INTERESADOS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9F27E8-E0F0-CF48-B2E7-A2617B9B1DE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" name="object 7"/>
          <p:cNvSpPr txBox="1"/>
          <p:nvPr/>
        </p:nvSpPr>
        <p:spPr>
          <a:xfrm>
            <a:off x="1279008" y="917823"/>
            <a:ext cx="507639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PMI, (2021). A Guide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Project Management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7th Edición, ISBN: 978-1-62825-664-2, Pennsylvania USA.</a:t>
            </a: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PMI, (2017). A Guide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Project Management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6th Edición, ISBN: 978-1-62825-194-4, Pennsylvania USA.</a:t>
            </a:r>
          </a:p>
          <a:p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Project Management 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Institute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 (PMI): https://</a:t>
            </a:r>
            <a:r>
              <a:rPr lang="es-ES" sz="1400" dirty="0" err="1">
                <a:latin typeface="Calibri" charset="0"/>
                <a:ea typeface="Calibri" charset="0"/>
                <a:cs typeface="Calibri" charset="0"/>
              </a:rPr>
              <a:t>www.pmi.org</a:t>
            </a: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016DFD-D096-A245-9591-9C15FD67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1607149"/>
            <a:ext cx="103867" cy="10696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E42DB0-AB94-0C4E-7078-9DDDE08F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2246556"/>
            <a:ext cx="103867" cy="1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BFC262-5357-F6F7-FFEF-BFF93DB1A997}"/>
              </a:ext>
            </a:extLst>
          </p:cNvPr>
          <p:cNvSpPr txBox="1"/>
          <p:nvPr/>
        </p:nvSpPr>
        <p:spPr>
          <a:xfrm>
            <a:off x="510623" y="919298"/>
            <a:ext cx="3881990" cy="3770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600" b="1" dirty="0">
                <a:cs typeface="Arial" panose="020B0604020202020204" pitchFamily="34" charset="0"/>
              </a:rPr>
              <a:t>DEFINICIÓN</a:t>
            </a:r>
            <a:endParaRPr lang="es-MX" sz="16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MX" sz="1600" dirty="0"/>
              <a:t>El gestionar el involucramiento de los interesados es un proceso clave para el éxito de un proyecto.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MX" sz="1600" dirty="0"/>
              <a:t>Involucra identificar </a:t>
            </a:r>
            <a:r>
              <a:rPr lang="es-MX" sz="1600" b="1" dirty="0">
                <a:solidFill>
                  <a:schemeClr val="accent5"/>
                </a:solidFill>
              </a:rPr>
              <a:t>quiénes son los </a:t>
            </a:r>
            <a:r>
              <a:rPr lang="es-MX" sz="1600" b="1" i="1" dirty="0">
                <a:solidFill>
                  <a:schemeClr val="accent5"/>
                </a:solidFill>
              </a:rPr>
              <a:t>stakeholders</a:t>
            </a:r>
            <a:r>
              <a:rPr lang="es-MX" sz="1600" dirty="0"/>
              <a:t> (personas, grupos u organizaciones que pueden afectar o ser afectados por el proyecto), </a:t>
            </a:r>
            <a:r>
              <a:rPr lang="es-MX" sz="1600" b="1" dirty="0">
                <a:solidFill>
                  <a:schemeClr val="accent5"/>
                </a:solidFill>
              </a:rPr>
              <a:t>comprender sus expectativas y necesidades</a:t>
            </a:r>
            <a:r>
              <a:rPr lang="es-MX" sz="1600" dirty="0">
                <a:solidFill>
                  <a:schemeClr val="accent5"/>
                </a:solidFill>
              </a:rPr>
              <a:t>,</a:t>
            </a:r>
            <a:r>
              <a:rPr lang="es-MX" sz="1600" dirty="0"/>
              <a:t> y </a:t>
            </a:r>
            <a:r>
              <a:rPr lang="es-MX" sz="1600" b="1" dirty="0">
                <a:solidFill>
                  <a:schemeClr val="accent5"/>
                </a:solidFill>
              </a:rPr>
              <a:t>desarrollar estrategias para mantener su compromiso</a:t>
            </a:r>
            <a:r>
              <a:rPr lang="es-MX" sz="1600" dirty="0">
                <a:solidFill>
                  <a:schemeClr val="accent5"/>
                </a:solidFill>
              </a:rPr>
              <a:t>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MX" sz="1600" dirty="0"/>
              <a:t>Este proceso es continuo y dinámico, ya que los intereses de los </a:t>
            </a:r>
            <a:r>
              <a:rPr lang="es-MX" sz="1600" i="1" dirty="0"/>
              <a:t>stakeholders</a:t>
            </a:r>
            <a:r>
              <a:rPr lang="es-MX" sz="1600" dirty="0"/>
              <a:t> pueden cambiar a lo largo del proyecto.</a:t>
            </a:r>
            <a:endParaRPr lang="es-PE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6F5456-F75C-35B1-9673-3B69145673C7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INVOLUCRAMIENTO DE INTERESADOS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F070A2-676D-8EAF-6684-78173399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8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4" y="919298"/>
            <a:ext cx="25144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IMPORTANCIA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2DCD968-18DF-B370-96CE-6CB557C287B6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INVOLUCRAMIENTO DE INTERESADOS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1D099BF-411A-5F43-E9F0-9316901EEAFF}"/>
              </a:ext>
            </a:extLst>
          </p:cNvPr>
          <p:cNvGrpSpPr/>
          <p:nvPr/>
        </p:nvGrpSpPr>
        <p:grpSpPr>
          <a:xfrm>
            <a:off x="1416424" y="1454257"/>
            <a:ext cx="6311153" cy="3278696"/>
            <a:chOff x="1416424" y="1463493"/>
            <a:chExt cx="6311153" cy="327869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AC8DE26A-FE46-834B-1829-E8D1AB61FF29}"/>
                </a:ext>
              </a:extLst>
            </p:cNvPr>
            <p:cNvGrpSpPr/>
            <p:nvPr/>
          </p:nvGrpSpPr>
          <p:grpSpPr>
            <a:xfrm>
              <a:off x="1416424" y="1463493"/>
              <a:ext cx="6311153" cy="925201"/>
              <a:chOff x="1416424" y="1577793"/>
              <a:chExt cx="6311153" cy="925201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26364836-17D8-EC43-2311-AAD5045ECA31}"/>
                  </a:ext>
                </a:extLst>
              </p:cNvPr>
              <p:cNvGrpSpPr/>
              <p:nvPr/>
            </p:nvGrpSpPr>
            <p:grpSpPr>
              <a:xfrm>
                <a:off x="1416424" y="1577793"/>
                <a:ext cx="6311153" cy="925201"/>
                <a:chOff x="848519" y="1385289"/>
                <a:chExt cx="6311153" cy="925201"/>
              </a:xfrm>
            </p:grpSpPr>
            <p:sp>
              <p:nvSpPr>
                <p:cNvPr id="24" name="Rectángulo redondeado 23">
                  <a:extLst>
                    <a:ext uri="{FF2B5EF4-FFF2-40B4-BE49-F238E27FC236}">
                      <a16:creationId xmlns:a16="http://schemas.microsoft.com/office/drawing/2014/main" id="{53BC3767-681F-EDE8-8A8B-14D4B9638D63}"/>
                    </a:ext>
                  </a:extLst>
                </p:cNvPr>
                <p:cNvSpPr/>
                <p:nvPr/>
              </p:nvSpPr>
              <p:spPr>
                <a:xfrm>
                  <a:off x="848519" y="1385289"/>
                  <a:ext cx="6311153" cy="925200"/>
                </a:xfrm>
                <a:prstGeom prst="roundRect">
                  <a:avLst/>
                </a:prstGeom>
                <a:solidFill>
                  <a:srgbClr val="DDEE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3"/>
                    </a:buClr>
                  </a:pPr>
                  <a:r>
                    <a:rPr lang="es-PE" sz="1400" b="1" dirty="0">
                      <a:solidFill>
                        <a:schemeClr val="accent3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REDUCCIÓN DE RIESGOS:</a:t>
                  </a:r>
                </a:p>
                <a:p>
                  <a:pPr marL="134938" indent="-134938">
                    <a:buClr>
                      <a:schemeClr val="accent3"/>
                    </a:buClr>
                    <a:buFont typeface="Arial" charset="0"/>
                    <a:buChar char="•"/>
                  </a:pPr>
                  <a:r>
                    <a:rPr lang="es-PE" sz="14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Los interesados insatisfechos pueden generar riesgos para el proyecto, como resistencia al cambio o falta de apoyo.</a:t>
                  </a:r>
                </a:p>
              </p:txBody>
            </p:sp>
            <p:sp>
              <p:nvSpPr>
                <p:cNvPr id="25" name="Redondear rectángulo de esquina del mismo lado 24">
                  <a:extLst>
                    <a:ext uri="{FF2B5EF4-FFF2-40B4-BE49-F238E27FC236}">
                      <a16:creationId xmlns:a16="http://schemas.microsoft.com/office/drawing/2014/main" id="{A4C4691B-8E96-6DDD-46E3-4FFC695D79BB}"/>
                    </a:ext>
                  </a:extLst>
                </p:cNvPr>
                <p:cNvSpPr/>
                <p:nvPr/>
              </p:nvSpPr>
              <p:spPr>
                <a:xfrm rot="16200000">
                  <a:off x="768110" y="1465699"/>
                  <a:ext cx="925200" cy="764381"/>
                </a:xfrm>
                <a:prstGeom prst="round2Same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F2BB5887-24D1-2397-2F48-A717DDDA2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1708670"/>
                <a:ext cx="467137" cy="661178"/>
              </a:xfrm>
              <a:prstGeom prst="rect">
                <a:avLst/>
              </a:prstGeom>
            </p:spPr>
          </p:pic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79442F7D-989D-7AAE-AD19-D6BE949564EF}"/>
                </a:ext>
              </a:extLst>
            </p:cNvPr>
            <p:cNvGrpSpPr/>
            <p:nvPr/>
          </p:nvGrpSpPr>
          <p:grpSpPr>
            <a:xfrm>
              <a:off x="1416424" y="3816988"/>
              <a:ext cx="6311153" cy="925201"/>
              <a:chOff x="1416424" y="3865973"/>
              <a:chExt cx="6311153" cy="925201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E8C31D22-91C4-CB57-37D5-45C6D10C3AD5}"/>
                  </a:ext>
                </a:extLst>
              </p:cNvPr>
              <p:cNvGrpSpPr/>
              <p:nvPr/>
            </p:nvGrpSpPr>
            <p:grpSpPr>
              <a:xfrm>
                <a:off x="1416424" y="3865973"/>
                <a:ext cx="6311153" cy="925201"/>
                <a:chOff x="848519" y="1385289"/>
                <a:chExt cx="6311153" cy="925201"/>
              </a:xfrm>
            </p:grpSpPr>
            <p:sp>
              <p:nvSpPr>
                <p:cNvPr id="20" name="Rectángulo redondeado 19">
                  <a:extLst>
                    <a:ext uri="{FF2B5EF4-FFF2-40B4-BE49-F238E27FC236}">
                      <a16:creationId xmlns:a16="http://schemas.microsoft.com/office/drawing/2014/main" id="{39C988B5-371E-4BAF-BC35-48BE9F7658BF}"/>
                    </a:ext>
                  </a:extLst>
                </p:cNvPr>
                <p:cNvSpPr/>
                <p:nvPr/>
              </p:nvSpPr>
              <p:spPr>
                <a:xfrm>
                  <a:off x="848519" y="1385289"/>
                  <a:ext cx="6311153" cy="925200"/>
                </a:xfrm>
                <a:prstGeom prst="roundRect">
                  <a:avLst/>
                </a:prstGeom>
                <a:solidFill>
                  <a:srgbClr val="DDEE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3"/>
                    </a:buClr>
                  </a:pPr>
                  <a:r>
                    <a:rPr lang="es-PE" sz="1400" b="1" dirty="0">
                      <a:solidFill>
                        <a:schemeClr val="accent3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MEJORA EN LA TOMA DE DECISIONES:</a:t>
                  </a:r>
                </a:p>
                <a:p>
                  <a:pPr marL="134938" indent="-134938">
                    <a:buClr>
                      <a:schemeClr val="accent3"/>
                    </a:buClr>
                    <a:buFont typeface="Arial" charset="0"/>
                    <a:buChar char="•"/>
                  </a:pPr>
                  <a:r>
                    <a:rPr lang="es-PE" sz="14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Los</a:t>
                  </a:r>
                  <a:r>
                    <a:rPr lang="es-PE" sz="1400" i="1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stakeholders </a:t>
                  </a:r>
                  <a:r>
                    <a:rPr lang="es-PE" sz="14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bien involucrados aportan información y perspectivas valiosas que mejoran la calidad de las decisiones.</a:t>
                  </a:r>
                </a:p>
              </p:txBody>
            </p:sp>
            <p:sp>
              <p:nvSpPr>
                <p:cNvPr id="21" name="Redondear rectángulo de esquina del mismo lado 20">
                  <a:extLst>
                    <a:ext uri="{FF2B5EF4-FFF2-40B4-BE49-F238E27FC236}">
                      <a16:creationId xmlns:a16="http://schemas.microsoft.com/office/drawing/2014/main" id="{7E46B843-CE2F-42E2-4731-1915E35C5B89}"/>
                    </a:ext>
                  </a:extLst>
                </p:cNvPr>
                <p:cNvSpPr/>
                <p:nvPr/>
              </p:nvSpPr>
              <p:spPr>
                <a:xfrm rot="16200000">
                  <a:off x="768110" y="1465699"/>
                  <a:ext cx="925200" cy="764381"/>
                </a:xfrm>
                <a:prstGeom prst="round2Same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E667ED9E-E869-D82A-6C66-DB85B217E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4002057"/>
                <a:ext cx="467137" cy="661178"/>
              </a:xfrm>
              <a:prstGeom prst="rect">
                <a:avLst/>
              </a:prstGeom>
            </p:spPr>
          </p:pic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CC918D53-0483-9F8C-87CB-405E22B5370F}"/>
                </a:ext>
              </a:extLst>
            </p:cNvPr>
            <p:cNvGrpSpPr/>
            <p:nvPr/>
          </p:nvGrpSpPr>
          <p:grpSpPr>
            <a:xfrm>
              <a:off x="1416424" y="2545175"/>
              <a:ext cx="6311153" cy="1115332"/>
              <a:chOff x="1416424" y="2721882"/>
              <a:chExt cx="6311153" cy="1115332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F9AAEC22-3C19-C947-12EA-76376BC5E641}"/>
                  </a:ext>
                </a:extLst>
              </p:cNvPr>
              <p:cNvGrpSpPr/>
              <p:nvPr/>
            </p:nvGrpSpPr>
            <p:grpSpPr>
              <a:xfrm>
                <a:off x="1416424" y="2721882"/>
                <a:ext cx="6311153" cy="1115332"/>
                <a:chOff x="848519" y="1385288"/>
                <a:chExt cx="6311153" cy="1115332"/>
              </a:xfrm>
            </p:grpSpPr>
            <p:sp>
              <p:nvSpPr>
                <p:cNvPr id="22" name="Rectángulo redondeado 21">
                  <a:extLst>
                    <a:ext uri="{FF2B5EF4-FFF2-40B4-BE49-F238E27FC236}">
                      <a16:creationId xmlns:a16="http://schemas.microsoft.com/office/drawing/2014/main" id="{ADBAF2EF-FE4F-2712-554A-3A244C4F039C}"/>
                    </a:ext>
                  </a:extLst>
                </p:cNvPr>
                <p:cNvSpPr/>
                <p:nvPr/>
              </p:nvSpPr>
              <p:spPr>
                <a:xfrm>
                  <a:off x="848519" y="1385288"/>
                  <a:ext cx="6311153" cy="1115331"/>
                </a:xfrm>
                <a:prstGeom prst="roundRect">
                  <a:avLst/>
                </a:prstGeom>
                <a:solidFill>
                  <a:srgbClr val="DDEE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64000" tIns="0" rIns="0" bIns="0" rtlCol="0" anchor="ctr"/>
                <a:lstStyle/>
                <a:p>
                  <a:pPr>
                    <a:buClr>
                      <a:schemeClr val="accent3"/>
                    </a:buClr>
                  </a:pPr>
                  <a:r>
                    <a:rPr lang="es-PE" sz="1400" b="1" dirty="0">
                      <a:solidFill>
                        <a:schemeClr val="accent3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ALINEACIÓN DE OBJETIVOS:</a:t>
                  </a:r>
                </a:p>
                <a:p>
                  <a:pPr marL="134938" indent="-134938">
                    <a:buClr>
                      <a:schemeClr val="accent3"/>
                    </a:buClr>
                    <a:buFont typeface="Arial" charset="0"/>
                    <a:buChar char="•"/>
                  </a:pPr>
                  <a:r>
                    <a:rPr lang="es-PE" sz="14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Mantener a los interesados informados y comprometidos ayuda a alinear sus expectativas con los objetivos del proyecto, reduciendo malentendidos.</a:t>
                  </a:r>
                </a:p>
              </p:txBody>
            </p:sp>
            <p:sp>
              <p:nvSpPr>
                <p:cNvPr id="23" name="Redondear rectángulo de esquina del mismo lado 22">
                  <a:extLst>
                    <a:ext uri="{FF2B5EF4-FFF2-40B4-BE49-F238E27FC236}">
                      <a16:creationId xmlns:a16="http://schemas.microsoft.com/office/drawing/2014/main" id="{BF57343D-50A9-DBFB-09A7-6479D343ECA2}"/>
                    </a:ext>
                  </a:extLst>
                </p:cNvPr>
                <p:cNvSpPr/>
                <p:nvPr/>
              </p:nvSpPr>
              <p:spPr>
                <a:xfrm rot="16200000">
                  <a:off x="673045" y="1560764"/>
                  <a:ext cx="1115331" cy="764381"/>
                </a:xfrm>
                <a:prstGeom prst="round2Same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latin typeface="Calibri" panose="020F0502020204030204" pitchFamily="34" charset="0"/>
                  </a:endParaRPr>
                </a:p>
              </p:txBody>
            </p:sp>
          </p:grpSp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92DB9145-A24B-1146-BE97-F3428A279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25" y="2944669"/>
                <a:ext cx="467137" cy="6611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0942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EB01456-CFED-023B-B4D1-C28EB21AC5BF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INVOLUCRAMIENTO DE INTERESADOS</a:t>
            </a:r>
          </a:p>
        </p:txBody>
      </p:sp>
      <p:sp>
        <p:nvSpPr>
          <p:cNvPr id="7" name="1 CuadroTexto">
            <a:extLst>
              <a:ext uri="{FF2B5EF4-FFF2-40B4-BE49-F238E27FC236}">
                <a16:creationId xmlns:a16="http://schemas.microsoft.com/office/drawing/2014/main" id="{ECF8794D-C0DA-19AC-864F-ED34E58C759A}"/>
              </a:ext>
            </a:extLst>
          </p:cNvPr>
          <p:cNvSpPr txBox="1"/>
          <p:nvPr/>
        </p:nvSpPr>
        <p:spPr>
          <a:xfrm>
            <a:off x="509502" y="919076"/>
            <a:ext cx="26946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EJEMPLOS DE ESTRATEGIAS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7698D0-F8EE-29A9-7B4C-4D7C89AED969}"/>
              </a:ext>
            </a:extLst>
          </p:cNvPr>
          <p:cNvCxnSpPr>
            <a:cxnSpLocks/>
          </p:cNvCxnSpPr>
          <p:nvPr/>
        </p:nvCxnSpPr>
        <p:spPr>
          <a:xfrm>
            <a:off x="722046" y="1731558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105CB9-511C-E3EC-EB39-65F5A896574F}"/>
              </a:ext>
            </a:extLst>
          </p:cNvPr>
          <p:cNvGrpSpPr/>
          <p:nvPr/>
        </p:nvGrpSpPr>
        <p:grpSpPr>
          <a:xfrm>
            <a:off x="645704" y="1528688"/>
            <a:ext cx="7077709" cy="2781923"/>
            <a:chOff x="645704" y="1528688"/>
            <a:chExt cx="7077709" cy="278192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18F2BF24-7D79-DC01-52EC-5F49CE1D3DF0}"/>
                </a:ext>
              </a:extLst>
            </p:cNvPr>
            <p:cNvGrpSpPr/>
            <p:nvPr/>
          </p:nvGrpSpPr>
          <p:grpSpPr>
            <a:xfrm>
              <a:off x="645704" y="1528688"/>
              <a:ext cx="7077709" cy="738664"/>
              <a:chOff x="645704" y="1528688"/>
              <a:chExt cx="7077709" cy="738664"/>
            </a:xfrm>
          </p:grpSpPr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D8F4414-6129-C9B2-47E5-356B558DA548}"/>
                  </a:ext>
                </a:extLst>
              </p:cNvPr>
              <p:cNvSpPr/>
              <p:nvPr/>
            </p:nvSpPr>
            <p:spPr>
              <a:xfrm>
                <a:off x="936446" y="1528688"/>
                <a:ext cx="6786967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PLAN DE PARTICIPACIÓN:</a:t>
                </a:r>
                <a:br>
                  <a:rPr lang="es-MX" sz="1600" dirty="0"/>
                </a:br>
                <a:r>
                  <a:rPr lang="es-MX" sz="1600" dirty="0"/>
                  <a:t>Desarrollar un plan que detalle cómo y cuándo los interesados serán involucrados en el proyecto.</a:t>
                </a:r>
              </a:p>
            </p:txBody>
          </p:sp>
          <p:sp>
            <p:nvSpPr>
              <p:cNvPr id="10" name="Más 9">
                <a:extLst>
                  <a:ext uri="{FF2B5EF4-FFF2-40B4-BE49-F238E27FC236}">
                    <a16:creationId xmlns:a16="http://schemas.microsoft.com/office/drawing/2014/main" id="{71536D99-2D32-157E-BC25-89A34CBA8DFA}"/>
                  </a:ext>
                </a:extLst>
              </p:cNvPr>
              <p:cNvSpPr/>
              <p:nvPr/>
            </p:nvSpPr>
            <p:spPr>
              <a:xfrm>
                <a:off x="645704" y="1538460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4A8981A5-9A8C-CCFA-A64F-51CD161570CD}"/>
                </a:ext>
              </a:extLst>
            </p:cNvPr>
            <p:cNvGrpSpPr/>
            <p:nvPr/>
          </p:nvGrpSpPr>
          <p:grpSpPr>
            <a:xfrm>
              <a:off x="645704" y="2550318"/>
              <a:ext cx="6837937" cy="738664"/>
              <a:chOff x="645704" y="2275228"/>
              <a:chExt cx="6837937" cy="73866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1318B93-3664-12C7-760A-7D51C2FC2A5F}"/>
                  </a:ext>
                </a:extLst>
              </p:cNvPr>
              <p:cNvSpPr/>
              <p:nvPr/>
            </p:nvSpPr>
            <p:spPr>
              <a:xfrm>
                <a:off x="936446" y="2275228"/>
                <a:ext cx="6547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REVISIONES REGULARES:</a:t>
                </a:r>
                <a:br>
                  <a:rPr lang="es-MX" sz="1600" dirty="0"/>
                </a:br>
                <a:r>
                  <a:rPr lang="es-MX" sz="1600" dirty="0"/>
                  <a:t>Implementar revisiones periódicas con los </a:t>
                </a:r>
                <a:r>
                  <a:rPr lang="es-MX" sz="1600" i="1" dirty="0"/>
                  <a:t>stakeholders </a:t>
                </a:r>
                <a:r>
                  <a:rPr lang="es-MX" sz="1600" dirty="0"/>
                  <a:t>clave para asegurar que sus necesidades están siendo satisfechas.</a:t>
                </a:r>
              </a:p>
            </p:txBody>
          </p:sp>
          <p:sp>
            <p:nvSpPr>
              <p:cNvPr id="12" name="Más 11">
                <a:extLst>
                  <a:ext uri="{FF2B5EF4-FFF2-40B4-BE49-F238E27FC236}">
                    <a16:creationId xmlns:a16="http://schemas.microsoft.com/office/drawing/2014/main" id="{A346490A-22ED-A665-A28F-5C95B3174A87}"/>
                  </a:ext>
                </a:extLst>
              </p:cNvPr>
              <p:cNvSpPr/>
              <p:nvPr/>
            </p:nvSpPr>
            <p:spPr>
              <a:xfrm>
                <a:off x="645704" y="2286116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854D14F9-CA5A-1514-95A2-A01A8273D4BB}"/>
                </a:ext>
              </a:extLst>
            </p:cNvPr>
            <p:cNvGrpSpPr/>
            <p:nvPr/>
          </p:nvGrpSpPr>
          <p:grpSpPr>
            <a:xfrm>
              <a:off x="645704" y="3571947"/>
              <a:ext cx="6942211" cy="738664"/>
              <a:chOff x="645704" y="3237212"/>
              <a:chExt cx="6942211" cy="738664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030DF27-69A5-A23D-5F82-BD7612ADF2F2}"/>
                  </a:ext>
                </a:extLst>
              </p:cNvPr>
              <p:cNvSpPr/>
              <p:nvPr/>
            </p:nvSpPr>
            <p:spPr>
              <a:xfrm>
                <a:off x="936446" y="3237212"/>
                <a:ext cx="6651469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s-MX" sz="1600" b="1" dirty="0">
                    <a:solidFill>
                      <a:schemeClr val="accent2"/>
                    </a:solidFill>
                  </a:rPr>
                  <a:t>COMUNICACIÓN PERSONALIZADA:</a:t>
                </a:r>
              </a:p>
              <a:p>
                <a:r>
                  <a:rPr lang="es-MX" sz="1600" dirty="0"/>
                  <a:t>Adaptar la forma y el contenido de la comunicación según el tipo de interesado (informes detallados para gerencia, resúmenes ejecutivos para alta dirección).</a:t>
                </a:r>
                <a:endParaRPr lang="es-PE" sz="1600" dirty="0"/>
              </a:p>
            </p:txBody>
          </p:sp>
          <p:sp>
            <p:nvSpPr>
              <p:cNvPr id="14" name="Más 13">
                <a:extLst>
                  <a:ext uri="{FF2B5EF4-FFF2-40B4-BE49-F238E27FC236}">
                    <a16:creationId xmlns:a16="http://schemas.microsoft.com/office/drawing/2014/main" id="{3C30F3E2-6903-1BE3-0668-C1B17237D95E}"/>
                  </a:ext>
                </a:extLst>
              </p:cNvPr>
              <p:cNvSpPr/>
              <p:nvPr/>
            </p:nvSpPr>
            <p:spPr>
              <a:xfrm>
                <a:off x="645704" y="3237212"/>
                <a:ext cx="152683" cy="152683"/>
              </a:xfrm>
              <a:prstGeom prst="mathPlus">
                <a:avLst>
                  <a:gd name="adj1" fmla="val 152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 dirty="0">
                  <a:latin typeface="Calibri" panose="020F0502020204030204" pitchFamily="34" charset="0"/>
                </a:endParaRPr>
              </a:p>
            </p:txBody>
          </p:sp>
        </p:grpSp>
      </p:grp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686E694-C832-5FEF-4C27-46C8169E7834}"/>
              </a:ext>
            </a:extLst>
          </p:cNvPr>
          <p:cNvCxnSpPr>
            <a:cxnSpLocks/>
          </p:cNvCxnSpPr>
          <p:nvPr/>
        </p:nvCxnSpPr>
        <p:spPr>
          <a:xfrm>
            <a:off x="722046" y="2752092"/>
            <a:ext cx="0" cy="7748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FEC2340A-2EA0-99BE-9FD9-00EF92CD8CF9}"/>
              </a:ext>
            </a:extLst>
          </p:cNvPr>
          <p:cNvSpPr txBox="1"/>
          <p:nvPr/>
        </p:nvSpPr>
        <p:spPr>
          <a:xfrm>
            <a:off x="510623" y="919298"/>
            <a:ext cx="63312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sz="1600" b="1" dirty="0">
                <a:cs typeface="Arial" panose="020B0604020202020204" pitchFamily="34" charset="0"/>
              </a:rPr>
              <a:t>TÉCNICAS A APLICAR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D50DFF-D756-A1BA-E62C-43C15247F05D}"/>
              </a:ext>
            </a:extLst>
          </p:cNvPr>
          <p:cNvSpPr/>
          <p:nvPr/>
        </p:nvSpPr>
        <p:spPr>
          <a:xfrm>
            <a:off x="503237" y="376836"/>
            <a:ext cx="3582379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GESTIONAR INVOLUCRAMIENTO DE INTERESADOS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6F67EEB-BE4B-D354-F27D-18B1B37E6006}"/>
              </a:ext>
            </a:extLst>
          </p:cNvPr>
          <p:cNvGrpSpPr/>
          <p:nvPr/>
        </p:nvGrpSpPr>
        <p:grpSpPr>
          <a:xfrm>
            <a:off x="1416424" y="1454257"/>
            <a:ext cx="6311153" cy="925201"/>
            <a:chOff x="848519" y="1385289"/>
            <a:chExt cx="6311153" cy="925201"/>
          </a:xfrm>
        </p:grpSpPr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F716D943-5C03-940C-86F4-7AB043434B2F}"/>
                </a:ext>
              </a:extLst>
            </p:cNvPr>
            <p:cNvSpPr/>
            <p:nvPr/>
          </p:nvSpPr>
          <p:spPr>
            <a:xfrm>
              <a:off x="848519" y="1385289"/>
              <a:ext cx="6311153" cy="925200"/>
            </a:xfrm>
            <a:prstGeom prst="roundRect">
              <a:avLst/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3"/>
                </a:buClr>
              </a:pPr>
              <a:r>
                <a:rPr lang="es-PE" sz="1400" b="1" dirty="0">
                  <a:solidFill>
                    <a:schemeClr val="accent3"/>
                  </a:solidFill>
                  <a:latin typeface="Calibri" charset="0"/>
                  <a:ea typeface="Calibri" charset="0"/>
                  <a:cs typeface="Calibri" charset="0"/>
                </a:rPr>
                <a:t>MATRIZ DE PODER-INTERÉS CON MAPAS DE CALOR: </a:t>
              </a:r>
            </a:p>
            <a:p>
              <a:pPr marL="134938" indent="-134938">
                <a:buClr>
                  <a:schemeClr val="accent3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Herramienta visual que muestra la influencia y el interés de los </a:t>
              </a:r>
              <a:r>
                <a:rPr lang="es-MX" sz="1400" i="1" dirty="0">
                  <a:solidFill>
                    <a:schemeClr val="tx1"/>
                  </a:solidFill>
                </a:rPr>
                <a:t>stakeholders</a:t>
              </a:r>
              <a:r>
                <a:rPr lang="es-MX" sz="1400" dirty="0">
                  <a:solidFill>
                    <a:schemeClr val="tx1"/>
                  </a:solidFill>
                </a:rPr>
                <a:t>, destacando en qué medida cada uno está comprometido.</a:t>
              </a:r>
            </a:p>
          </p:txBody>
        </p:sp>
        <p:sp>
          <p:nvSpPr>
            <p:cNvPr id="25" name="Redondear rectángulo de esquina del mismo lado 24">
              <a:extLst>
                <a:ext uri="{FF2B5EF4-FFF2-40B4-BE49-F238E27FC236}">
                  <a16:creationId xmlns:a16="http://schemas.microsoft.com/office/drawing/2014/main" id="{374F2B1D-B293-92E0-DCD4-B165D2F7FA18}"/>
                </a:ext>
              </a:extLst>
            </p:cNvPr>
            <p:cNvSpPr/>
            <p:nvPr/>
          </p:nvSpPr>
          <p:spPr>
            <a:xfrm rot="16200000">
              <a:off x="768110" y="1465699"/>
              <a:ext cx="925200" cy="764381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E92CB46-2A1E-E8F2-93D0-952F5BE882E9}"/>
              </a:ext>
            </a:extLst>
          </p:cNvPr>
          <p:cNvGrpSpPr/>
          <p:nvPr/>
        </p:nvGrpSpPr>
        <p:grpSpPr>
          <a:xfrm>
            <a:off x="1416424" y="3611809"/>
            <a:ext cx="6311153" cy="925201"/>
            <a:chOff x="848519" y="1385289"/>
            <a:chExt cx="6311153" cy="925201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707CD7BC-16BC-42A4-86D5-17F0913252DD}"/>
                </a:ext>
              </a:extLst>
            </p:cNvPr>
            <p:cNvSpPr/>
            <p:nvPr/>
          </p:nvSpPr>
          <p:spPr>
            <a:xfrm>
              <a:off x="848519" y="1385289"/>
              <a:ext cx="6311153" cy="925200"/>
            </a:xfrm>
            <a:prstGeom prst="roundRect">
              <a:avLst/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3"/>
                </a:buClr>
              </a:pPr>
              <a:r>
                <a:rPr lang="es-PE" sz="1400" b="1" i="1" dirty="0">
                  <a:solidFill>
                    <a:schemeClr val="accent3"/>
                  </a:solidFill>
                  <a:latin typeface="Calibri" charset="0"/>
                  <a:ea typeface="Calibri" charset="0"/>
                  <a:cs typeface="Calibri" charset="0"/>
                </a:rPr>
                <a:t>STAKEHOLDER ENGAGEMENT ASSESSMENTS MATRIX: </a:t>
              </a:r>
            </a:p>
            <a:p>
              <a:pPr marL="134938" indent="-134938">
                <a:buClr>
                  <a:schemeClr val="accent3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Matriz que evalúa el nivel de compromiso actual versus el nivel deseado, permitiendo estrategias para cerrar las brechas.</a:t>
              </a:r>
              <a:endPara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Redondear rectángulo de esquina del mismo lado 20">
              <a:extLst>
                <a:ext uri="{FF2B5EF4-FFF2-40B4-BE49-F238E27FC236}">
                  <a16:creationId xmlns:a16="http://schemas.microsoft.com/office/drawing/2014/main" id="{6D36EFDA-2F37-4EC3-8BAB-C683C130329C}"/>
                </a:ext>
              </a:extLst>
            </p:cNvPr>
            <p:cNvSpPr/>
            <p:nvPr/>
          </p:nvSpPr>
          <p:spPr>
            <a:xfrm rot="16200000">
              <a:off x="768110" y="1465699"/>
              <a:ext cx="925200" cy="764381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08969E4-5F72-4F10-4BC1-CDB62C023C1D}"/>
              </a:ext>
            </a:extLst>
          </p:cNvPr>
          <p:cNvGrpSpPr/>
          <p:nvPr/>
        </p:nvGrpSpPr>
        <p:grpSpPr>
          <a:xfrm>
            <a:off x="1416424" y="2533033"/>
            <a:ext cx="6311153" cy="925201"/>
            <a:chOff x="848519" y="1385289"/>
            <a:chExt cx="6311153" cy="925201"/>
          </a:xfrm>
        </p:grpSpPr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823CB00C-9A59-C315-B20F-8B82A1F683A1}"/>
                </a:ext>
              </a:extLst>
            </p:cNvPr>
            <p:cNvSpPr/>
            <p:nvPr/>
          </p:nvSpPr>
          <p:spPr>
            <a:xfrm>
              <a:off x="848519" y="1385289"/>
              <a:ext cx="6311153" cy="925200"/>
            </a:xfrm>
            <a:prstGeom prst="roundRect">
              <a:avLst/>
            </a:prstGeom>
            <a:solidFill>
              <a:srgbClr val="DDE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00" tIns="0" rIns="0" bIns="0" rtlCol="0" anchor="ctr"/>
            <a:lstStyle/>
            <a:p>
              <a:pPr>
                <a:buClr>
                  <a:schemeClr val="accent3"/>
                </a:buClr>
              </a:pPr>
              <a:r>
                <a:rPr lang="es-PE" sz="1400" b="1" dirty="0">
                  <a:solidFill>
                    <a:schemeClr val="accent3"/>
                  </a:solidFill>
                  <a:latin typeface="Calibri" charset="0"/>
                  <a:ea typeface="Calibri" charset="0"/>
                  <a:cs typeface="Calibri" charset="0"/>
                </a:rPr>
                <a:t>GESTIÓN DE EXPECTATIVAS: </a:t>
              </a:r>
            </a:p>
            <a:p>
              <a:pPr marL="134938" indent="-134938">
                <a:buClr>
                  <a:schemeClr val="accent3"/>
                </a:buClr>
                <a:buFont typeface="Arial" charset="0"/>
                <a:buChar char="•"/>
              </a:pPr>
              <a:r>
                <a:rPr lang="es-MX" sz="1400" dirty="0">
                  <a:solidFill>
                    <a:schemeClr val="tx1"/>
                  </a:solidFill>
                </a:rPr>
                <a:t>Uso de técnicas de negociación y mediación para manejar expectativas contradictorias entre diferentes </a:t>
              </a:r>
              <a:r>
                <a:rPr lang="es-MX" sz="1400" i="1" dirty="0">
                  <a:solidFill>
                    <a:schemeClr val="tx1"/>
                  </a:solidFill>
                </a:rPr>
                <a:t>stakeholders.</a:t>
              </a:r>
            </a:p>
          </p:txBody>
        </p:sp>
        <p:sp>
          <p:nvSpPr>
            <p:cNvPr id="30" name="Redondear rectángulo de esquina del mismo lado 29">
              <a:extLst>
                <a:ext uri="{FF2B5EF4-FFF2-40B4-BE49-F238E27FC236}">
                  <a16:creationId xmlns:a16="http://schemas.microsoft.com/office/drawing/2014/main" id="{F40D3A3C-41FF-636C-FC31-C21347CBA098}"/>
                </a:ext>
              </a:extLst>
            </p:cNvPr>
            <p:cNvSpPr/>
            <p:nvPr/>
          </p:nvSpPr>
          <p:spPr>
            <a:xfrm rot="16200000">
              <a:off x="768110" y="1465699"/>
              <a:ext cx="925200" cy="764381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EBF99E39-A534-72B0-C27D-66C67C44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41" y="1648113"/>
            <a:ext cx="567001" cy="54519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536E178-ECBD-D6BD-C3C4-FD93A78B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74" y="2714057"/>
            <a:ext cx="569935" cy="56993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33FB9DB-7C3E-727C-60B5-DC921628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374" y="3838935"/>
            <a:ext cx="584535" cy="4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8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33369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REUNIONES</a:t>
            </a:r>
            <a:b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panose="020B0503030202060203" pitchFamily="34" charset="77"/>
                <a:ea typeface="Graphik Regular" charset="0"/>
                <a:cs typeface="Graphik Regular" charset="0"/>
              </a:rPr>
              <a:t>Y EVENTOS</a:t>
            </a:r>
            <a:endParaRPr lang="es-ES" sz="1600" b="1" dirty="0">
              <a:solidFill>
                <a:schemeClr val="bg1"/>
              </a:solidFill>
              <a:latin typeface="Graphik Bold" panose="020B0503030202060203" pitchFamily="34" charset="77"/>
              <a:cs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ge96mEv"/>
  <p:tag name="ARTICULATE_SLIDE_COUNT" val="1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ersonalizados 4 ISIL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DC212"/>
      </a:accent1>
      <a:accent2>
        <a:srgbClr val="EE4638"/>
      </a:accent2>
      <a:accent3>
        <a:srgbClr val="92C14E"/>
      </a:accent3>
      <a:accent4>
        <a:srgbClr val="FE7828"/>
      </a:accent4>
      <a:accent5>
        <a:srgbClr val="00B1C2"/>
      </a:accent5>
      <a:accent6>
        <a:srgbClr val="808799"/>
      </a:accent6>
      <a:hlink>
        <a:srgbClr val="7150A0"/>
      </a:hlink>
      <a:folHlink>
        <a:srgbClr val="00B1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7564</TotalTime>
  <Words>2594</Words>
  <Application>Microsoft Office PowerPoint</Application>
  <PresentationFormat>Presentación en pantalla (16:10)</PresentationFormat>
  <Paragraphs>341</Paragraphs>
  <Slides>42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Arial</vt:lpstr>
      <vt:lpstr>Calibri</vt:lpstr>
      <vt:lpstr>Graphik Bold</vt:lpstr>
      <vt:lpstr>Graphik Medium</vt:lpstr>
      <vt:lpstr>Graphik Regular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Rosa Maria Muñoz Mendo</cp:lastModifiedBy>
  <cp:revision>532</cp:revision>
  <cp:lastPrinted>2018-01-16T21:42:59Z</cp:lastPrinted>
  <dcterms:created xsi:type="dcterms:W3CDTF">2016-10-06T14:52:02Z</dcterms:created>
  <dcterms:modified xsi:type="dcterms:W3CDTF">2024-10-07T14:57:47Z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